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nva Sans Bold" panose="020B0604020202020204" charset="0"/>
      <p:regular r:id="rId36"/>
    </p:embeddedFont>
    <p:embeddedFont>
      <p:font typeface="Eastman Alt Pack Bold" panose="020B0604020202020204" charset="0"/>
      <p:regular r:id="rId37"/>
    </p:embeddedFont>
    <p:embeddedFont>
      <p:font typeface="Open Sans" panose="020B0606030504020204" pitchFamily="34" charset="0"/>
      <p:regular r:id="rId38"/>
    </p:embeddedFont>
    <p:embeddedFont>
      <p:font typeface="Quicksand" panose="020B0604020202020204" charset="0"/>
      <p:regular r:id="rId39"/>
    </p:embeddedFont>
    <p:embeddedFont>
      <p:font typeface="Quicksand Medium"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TextBox 3"/>
          <p:cNvSpPr txBox="1"/>
          <p:nvPr/>
        </p:nvSpPr>
        <p:spPr>
          <a:xfrm>
            <a:off x="2746515" y="2824787"/>
            <a:ext cx="12794970" cy="3326127"/>
          </a:xfrm>
          <a:prstGeom prst="rect">
            <a:avLst/>
          </a:prstGeom>
        </p:spPr>
        <p:txBody>
          <a:bodyPr lIns="0" tIns="0" rIns="0" bIns="0" rtlCol="0" anchor="t">
            <a:spAutoFit/>
          </a:bodyPr>
          <a:lstStyle/>
          <a:p>
            <a:pPr algn="ctr">
              <a:lnSpc>
                <a:spcPts val="12959"/>
              </a:lnSpc>
            </a:pPr>
            <a:r>
              <a:rPr lang="en-US" sz="11999">
                <a:solidFill>
                  <a:srgbClr val="FFFFFF"/>
                </a:solidFill>
                <a:latin typeface="Eastman Alt Pack Bold"/>
              </a:rPr>
              <a:t>Projet Checklist</a:t>
            </a:r>
          </a:p>
        </p:txBody>
      </p:sp>
      <p:grpSp>
        <p:nvGrpSpPr>
          <p:cNvPr id="4" name="Group 4"/>
          <p:cNvGrpSpPr/>
          <p:nvPr/>
        </p:nvGrpSpPr>
        <p:grpSpPr>
          <a:xfrm>
            <a:off x="12976345" y="1855959"/>
            <a:ext cx="1872422" cy="187242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BAFDB"/>
            </a:solidFill>
          </p:spPr>
          <p:txBody>
            <a:bodyPr/>
            <a:lstStyle/>
            <a:p>
              <a:endParaRPr lang="fr-FR"/>
            </a:p>
          </p:txBody>
        </p:sp>
        <p:sp>
          <p:nvSpPr>
            <p:cNvPr id="6" name="TextBox 6"/>
            <p:cNvSpPr txBox="1"/>
            <p:nvPr/>
          </p:nvSpPr>
          <p:spPr>
            <a:xfrm>
              <a:off x="88900" y="50800"/>
              <a:ext cx="635000" cy="6731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341554" y="2221167"/>
            <a:ext cx="1142005" cy="1142005"/>
          </a:xfrm>
          <a:custGeom>
            <a:avLst/>
            <a:gdLst/>
            <a:ahLst/>
            <a:cxnLst/>
            <a:rect l="l" t="t" r="r" b="b"/>
            <a:pathLst>
              <a:path w="1142005" h="1142005">
                <a:moveTo>
                  <a:pt x="0" y="0"/>
                </a:moveTo>
                <a:lnTo>
                  <a:pt x="1142004" y="0"/>
                </a:lnTo>
                <a:lnTo>
                  <a:pt x="1142004" y="1142005"/>
                </a:lnTo>
                <a:lnTo>
                  <a:pt x="0" y="11420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8" name="TextBox 8"/>
          <p:cNvSpPr txBox="1"/>
          <p:nvPr/>
        </p:nvSpPr>
        <p:spPr>
          <a:xfrm>
            <a:off x="6048499" y="6275098"/>
            <a:ext cx="6191003" cy="1038151"/>
          </a:xfrm>
          <a:prstGeom prst="rect">
            <a:avLst/>
          </a:prstGeom>
        </p:spPr>
        <p:txBody>
          <a:bodyPr lIns="0" tIns="0" rIns="0" bIns="0" rtlCol="0" anchor="t">
            <a:spAutoFit/>
          </a:bodyPr>
          <a:lstStyle/>
          <a:p>
            <a:pPr algn="ctr">
              <a:lnSpc>
                <a:spcPts val="8400"/>
              </a:lnSpc>
            </a:pPr>
            <a:r>
              <a:rPr lang="en-US" sz="6000">
                <a:solidFill>
                  <a:srgbClr val="FFFFFF"/>
                </a:solidFill>
                <a:latin typeface="Quicksand Medium"/>
              </a:rPr>
              <a:t>SAE24&amp;25</a:t>
            </a:r>
          </a:p>
        </p:txBody>
      </p:sp>
      <p:sp>
        <p:nvSpPr>
          <p:cNvPr id="9" name="TextBox 9"/>
          <p:cNvSpPr txBox="1"/>
          <p:nvPr/>
        </p:nvSpPr>
        <p:spPr>
          <a:xfrm>
            <a:off x="173821" y="7930627"/>
            <a:ext cx="2851941" cy="2607721"/>
          </a:xfrm>
          <a:prstGeom prst="rect">
            <a:avLst/>
          </a:prstGeom>
        </p:spPr>
        <p:txBody>
          <a:bodyPr lIns="0" tIns="0" rIns="0" bIns="0" rtlCol="0" anchor="t">
            <a:spAutoFit/>
          </a:bodyPr>
          <a:lstStyle/>
          <a:p>
            <a:pPr algn="just">
              <a:lnSpc>
                <a:spcPts val="3497"/>
              </a:lnSpc>
            </a:pPr>
            <a:r>
              <a:rPr lang="en-US" sz="2498">
                <a:solidFill>
                  <a:srgbClr val="FFFFFF"/>
                </a:solidFill>
                <a:latin typeface="Quicksand Medium"/>
              </a:rPr>
              <a:t>Thales 06:</a:t>
            </a:r>
          </a:p>
          <a:p>
            <a:pPr algn="just">
              <a:lnSpc>
                <a:spcPts val="3497"/>
              </a:lnSpc>
              <a:spcBef>
                <a:spcPct val="0"/>
              </a:spcBef>
            </a:pPr>
            <a:r>
              <a:rPr lang="en-US" sz="2498">
                <a:solidFill>
                  <a:srgbClr val="FFFFFF"/>
                </a:solidFill>
                <a:latin typeface="Quicksand Medium"/>
              </a:rPr>
              <a:t>Bastien Losco</a:t>
            </a:r>
          </a:p>
          <a:p>
            <a:pPr algn="just">
              <a:lnSpc>
                <a:spcPts val="3497"/>
              </a:lnSpc>
              <a:spcBef>
                <a:spcPct val="0"/>
              </a:spcBef>
            </a:pPr>
            <a:r>
              <a:rPr lang="en-US" sz="2498">
                <a:solidFill>
                  <a:srgbClr val="FFFFFF"/>
                </a:solidFill>
                <a:latin typeface="Quicksand Medium"/>
              </a:rPr>
              <a:t>Thomas Capham</a:t>
            </a:r>
          </a:p>
          <a:p>
            <a:pPr algn="just">
              <a:lnSpc>
                <a:spcPts val="3497"/>
              </a:lnSpc>
              <a:spcBef>
                <a:spcPct val="0"/>
              </a:spcBef>
            </a:pPr>
            <a:r>
              <a:rPr lang="en-US" sz="2498">
                <a:solidFill>
                  <a:srgbClr val="FFFFFF"/>
                </a:solidFill>
                <a:latin typeface="Quicksand Medium"/>
              </a:rPr>
              <a:t>Timothée Lloret</a:t>
            </a:r>
          </a:p>
          <a:p>
            <a:pPr algn="just">
              <a:lnSpc>
                <a:spcPts val="3497"/>
              </a:lnSpc>
              <a:spcBef>
                <a:spcPct val="0"/>
              </a:spcBef>
            </a:pPr>
            <a:r>
              <a:rPr lang="en-US" sz="2498">
                <a:solidFill>
                  <a:srgbClr val="FFFFFF"/>
                </a:solidFill>
                <a:latin typeface="Quicksand Medium"/>
              </a:rPr>
              <a:t>Florian Delbreil</a:t>
            </a:r>
          </a:p>
          <a:p>
            <a:pPr algn="ctr">
              <a:lnSpc>
                <a:spcPts val="3322"/>
              </a:lnSpc>
              <a:spcBef>
                <a:spcPct val="0"/>
              </a:spcBef>
            </a:pPr>
            <a:r>
              <a:rPr lang="en-US" sz="2373">
                <a:solidFill>
                  <a:srgbClr val="FFFFFF"/>
                </a:solidFill>
                <a:latin typeface="Quicksand Medium"/>
              </a:rPr>
              <a:t> </a:t>
            </a:r>
          </a:p>
        </p:txBody>
      </p:sp>
      <p:grpSp>
        <p:nvGrpSpPr>
          <p:cNvPr id="10" name="Group 10"/>
          <p:cNvGrpSpPr/>
          <p:nvPr/>
        </p:nvGrpSpPr>
        <p:grpSpPr>
          <a:xfrm>
            <a:off x="295771" y="358740"/>
            <a:ext cx="1465858" cy="1339921"/>
            <a:chOff x="0" y="0"/>
            <a:chExt cx="10420238" cy="9525000"/>
          </a:xfrm>
        </p:grpSpPr>
        <p:sp>
          <p:nvSpPr>
            <p:cNvPr id="11" name="Freeform 11"/>
            <p:cNvSpPr/>
            <p:nvPr/>
          </p:nvSpPr>
          <p:spPr>
            <a:xfrm>
              <a:off x="0" y="0"/>
              <a:ext cx="10420238" cy="9525000"/>
            </a:xfrm>
            <a:custGeom>
              <a:avLst/>
              <a:gdLst/>
              <a:ahLst/>
              <a:cxnLst/>
              <a:rect l="l" t="t" r="r" b="b"/>
              <a:pathLst>
                <a:path w="10420238" h="9525000">
                  <a:moveTo>
                    <a:pt x="0" y="9042400"/>
                  </a:moveTo>
                  <a:lnTo>
                    <a:pt x="0" y="482600"/>
                  </a:lnTo>
                  <a:cubicBezTo>
                    <a:pt x="0" y="215900"/>
                    <a:pt x="354288" y="0"/>
                    <a:pt x="791938" y="0"/>
                  </a:cubicBezTo>
                  <a:lnTo>
                    <a:pt x="9628299" y="0"/>
                  </a:lnTo>
                  <a:cubicBezTo>
                    <a:pt x="10065949" y="0"/>
                    <a:pt x="10420238" y="217170"/>
                    <a:pt x="10420238" y="482600"/>
                  </a:cubicBezTo>
                  <a:lnTo>
                    <a:pt x="10420238" y="9042400"/>
                  </a:lnTo>
                  <a:cubicBezTo>
                    <a:pt x="10420238" y="9309100"/>
                    <a:pt x="10065949" y="9525000"/>
                    <a:pt x="9628299" y="9525000"/>
                  </a:cubicBezTo>
                  <a:lnTo>
                    <a:pt x="791938" y="9525000"/>
                  </a:lnTo>
                  <a:cubicBezTo>
                    <a:pt x="356372" y="9525000"/>
                    <a:pt x="0" y="9309100"/>
                    <a:pt x="0" y="9042400"/>
                  </a:cubicBezTo>
                  <a:close/>
                </a:path>
              </a:pathLst>
            </a:custGeom>
            <a:blipFill>
              <a:blip r:embed="rId5"/>
              <a:stretch>
                <a:fillRect t="-4699" b="-4699"/>
              </a:stretch>
            </a:blipFill>
          </p:spPr>
          <p:txBody>
            <a:bodyPr/>
            <a:lstStyle/>
            <a:p>
              <a:endParaRPr lang="fr-F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TextBox 3"/>
          <p:cNvSpPr txBox="1"/>
          <p:nvPr/>
        </p:nvSpPr>
        <p:spPr>
          <a:xfrm>
            <a:off x="3428369" y="1866900"/>
            <a:ext cx="11431262" cy="2120581"/>
          </a:xfrm>
          <a:prstGeom prst="rect">
            <a:avLst/>
          </a:prstGeom>
        </p:spPr>
        <p:txBody>
          <a:bodyPr wrap="square" lIns="0" tIns="0" rIns="0" bIns="0" rtlCol="0" anchor="t">
            <a:spAutoFit/>
          </a:bodyPr>
          <a:lstStyle/>
          <a:p>
            <a:pPr algn="ctr">
              <a:lnSpc>
                <a:spcPts val="17683"/>
              </a:lnSpc>
            </a:pPr>
            <a:r>
              <a:rPr lang="en-US" sz="12631" dirty="0">
                <a:solidFill>
                  <a:srgbClr val="FFFFFF"/>
                </a:solidFill>
                <a:latin typeface="Canva Sans Bold"/>
              </a:rPr>
              <a:t>La </a:t>
            </a:r>
            <a:r>
              <a:rPr lang="en-US" sz="12631" dirty="0" err="1">
                <a:solidFill>
                  <a:srgbClr val="FFFFFF"/>
                </a:solidFill>
                <a:latin typeface="Canva Sans Bold"/>
              </a:rPr>
              <a:t>Securité</a:t>
            </a:r>
            <a:r>
              <a:rPr lang="en-US" sz="12631" dirty="0">
                <a:solidFill>
                  <a:srgbClr val="FFFFFF"/>
                </a:solidFill>
                <a:latin typeface="Canva Sans Bold"/>
              </a:rPr>
              <a: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3401324" y="2127708"/>
            <a:ext cx="11485351" cy="7653122"/>
          </a:xfrm>
          <a:custGeom>
            <a:avLst/>
            <a:gdLst/>
            <a:ahLst/>
            <a:cxnLst/>
            <a:rect l="l" t="t" r="r" b="b"/>
            <a:pathLst>
              <a:path w="11485351" h="7653122">
                <a:moveTo>
                  <a:pt x="0" y="0"/>
                </a:moveTo>
                <a:lnTo>
                  <a:pt x="11485352" y="0"/>
                </a:lnTo>
                <a:lnTo>
                  <a:pt x="11485352" y="7653122"/>
                </a:lnTo>
                <a:lnTo>
                  <a:pt x="0" y="7653122"/>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4687249" y="648914"/>
            <a:ext cx="8913502" cy="887021"/>
          </a:xfrm>
          <a:prstGeom prst="rect">
            <a:avLst/>
          </a:prstGeom>
        </p:spPr>
        <p:txBody>
          <a:bodyPr lIns="0" tIns="0" rIns="0" bIns="0" rtlCol="0" anchor="t">
            <a:spAutoFit/>
          </a:bodyPr>
          <a:lstStyle/>
          <a:p>
            <a:pPr algn="ctr">
              <a:lnSpc>
                <a:spcPts val="7279"/>
              </a:lnSpc>
            </a:pPr>
            <a:r>
              <a:rPr lang="en-US" sz="5199">
                <a:solidFill>
                  <a:srgbClr val="FEFEFE"/>
                </a:solidFill>
                <a:latin typeface="Canva Sans Bold"/>
              </a:rPr>
              <a:t>Schéma Transissions page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1424940" y="0"/>
            <a:ext cx="15438120" cy="10287000"/>
          </a:xfrm>
          <a:custGeom>
            <a:avLst/>
            <a:gdLst/>
            <a:ahLst/>
            <a:cxnLst/>
            <a:rect l="l" t="t" r="r" b="b"/>
            <a:pathLst>
              <a:path w="15438120" h="10287000">
                <a:moveTo>
                  <a:pt x="0" y="0"/>
                </a:moveTo>
                <a:lnTo>
                  <a:pt x="15438120" y="0"/>
                </a:lnTo>
                <a:lnTo>
                  <a:pt x="15438120" y="10287000"/>
                </a:lnTo>
                <a:lnTo>
                  <a:pt x="0" y="10287000"/>
                </a:lnTo>
                <a:lnTo>
                  <a:pt x="0" y="0"/>
                </a:lnTo>
                <a:close/>
              </a:path>
            </a:pathLst>
          </a:custGeom>
          <a:blipFill>
            <a:blip r:embed="rId3"/>
            <a:stretch>
              <a:fillRect/>
            </a:stretch>
          </a:blipFill>
        </p:spPr>
        <p:txBody>
          <a:bodyPr/>
          <a:lstStyle/>
          <a:p>
            <a:endParaRPr lang="fr-F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2702287" y="2062719"/>
            <a:ext cx="12883425" cy="7604574"/>
          </a:xfrm>
          <a:custGeom>
            <a:avLst/>
            <a:gdLst/>
            <a:ahLst/>
            <a:cxnLst/>
            <a:rect l="l" t="t" r="r" b="b"/>
            <a:pathLst>
              <a:path w="12883425" h="7604574">
                <a:moveTo>
                  <a:pt x="0" y="0"/>
                </a:moveTo>
                <a:lnTo>
                  <a:pt x="12883426" y="0"/>
                </a:lnTo>
                <a:lnTo>
                  <a:pt x="12883426" y="7604574"/>
                </a:lnTo>
                <a:lnTo>
                  <a:pt x="0" y="7604574"/>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1814568" y="530781"/>
            <a:ext cx="14048358" cy="1072039"/>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Base de données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TextBox 3"/>
          <p:cNvSpPr txBox="1"/>
          <p:nvPr/>
        </p:nvSpPr>
        <p:spPr>
          <a:xfrm>
            <a:off x="1028700" y="1054054"/>
            <a:ext cx="12246134" cy="7046312"/>
          </a:xfrm>
          <a:prstGeom prst="rect">
            <a:avLst/>
          </a:prstGeom>
        </p:spPr>
        <p:txBody>
          <a:bodyPr lIns="0" tIns="0" rIns="0" bIns="0" rtlCol="0" anchor="t">
            <a:spAutoFit/>
          </a:bodyPr>
          <a:lstStyle/>
          <a:p>
            <a:pPr algn="l">
              <a:lnSpc>
                <a:spcPts val="4320"/>
              </a:lnSpc>
              <a:spcBef>
                <a:spcPct val="0"/>
              </a:spcBef>
            </a:pPr>
            <a:endParaRPr/>
          </a:p>
          <a:p>
            <a:pPr algn="l">
              <a:lnSpc>
                <a:spcPts val="4320"/>
              </a:lnSpc>
              <a:spcBef>
                <a:spcPct val="0"/>
              </a:spcBef>
            </a:pPr>
            <a:endParaRPr/>
          </a:p>
          <a:p>
            <a:pPr algn="l">
              <a:lnSpc>
                <a:spcPts val="4320"/>
              </a:lnSpc>
              <a:spcBef>
                <a:spcPct val="0"/>
              </a:spcBef>
            </a:pPr>
            <a:r>
              <a:rPr lang="en-US" sz="3086">
                <a:solidFill>
                  <a:srgbClr val="FEFEFE"/>
                </a:solidFill>
                <a:latin typeface="Quicksand Medium"/>
              </a:rPr>
              <a:t>USERS (user_id, username, firstnam, lastname, profile, password, </a:t>
            </a:r>
          </a:p>
          <a:p>
            <a:pPr algn="l">
              <a:lnSpc>
                <a:spcPts val="4320"/>
              </a:lnSpc>
              <a:spcBef>
                <a:spcPct val="0"/>
              </a:spcBef>
            </a:pPr>
            <a:r>
              <a:rPr lang="en-US" sz="3086">
                <a:solidFill>
                  <a:srgbClr val="FEFEFE"/>
                </a:solidFill>
                <a:latin typeface="Quicksand Medium"/>
              </a:rPr>
              <a:t>attempts)  </a:t>
            </a:r>
          </a:p>
          <a:p>
            <a:pPr algn="l">
              <a:lnSpc>
                <a:spcPts val="4320"/>
              </a:lnSpc>
              <a:spcBef>
                <a:spcPct val="0"/>
              </a:spcBef>
            </a:pPr>
            <a:r>
              <a:rPr lang="en-US" sz="3086">
                <a:solidFill>
                  <a:srgbClr val="FEFEFE"/>
                </a:solidFill>
                <a:latin typeface="Quicksand Medium"/>
              </a:rPr>
              <a:t>PASSWORD (password_id, n, p, q, r)  </a:t>
            </a:r>
          </a:p>
          <a:p>
            <a:pPr algn="l">
              <a:lnSpc>
                <a:spcPts val="4320"/>
              </a:lnSpc>
              <a:spcBef>
                <a:spcPct val="0"/>
              </a:spcBef>
            </a:pPr>
            <a:r>
              <a:rPr lang="en-US" sz="3086">
                <a:solidFill>
                  <a:srgbClr val="FEFEFE"/>
                </a:solidFill>
                <a:latin typeface="Quicksand Medium"/>
              </a:rPr>
              <a:t>GOODPRACTICE (goodpractice_id, item, phase_id, is_hidden)  </a:t>
            </a:r>
          </a:p>
          <a:p>
            <a:pPr algn="l">
              <a:lnSpc>
                <a:spcPts val="4320"/>
              </a:lnSpc>
              <a:spcBef>
                <a:spcPct val="0"/>
              </a:spcBef>
            </a:pPr>
            <a:r>
              <a:rPr lang="en-US" sz="3086">
                <a:solidFill>
                  <a:srgbClr val="FEFEFE"/>
                </a:solidFill>
                <a:latin typeface="Quicksand Medium"/>
              </a:rPr>
              <a:t>PHASE (phase_id, phase_name)  </a:t>
            </a:r>
          </a:p>
          <a:p>
            <a:pPr algn="l">
              <a:lnSpc>
                <a:spcPts val="4320"/>
              </a:lnSpc>
              <a:spcBef>
                <a:spcPct val="0"/>
              </a:spcBef>
            </a:pPr>
            <a:r>
              <a:rPr lang="en-US" sz="3086">
                <a:solidFill>
                  <a:srgbClr val="FEFEFE"/>
                </a:solidFill>
                <a:latin typeface="Quicksand Medium"/>
              </a:rPr>
              <a:t>PROGRAM (program_id, program_name)  </a:t>
            </a:r>
          </a:p>
          <a:p>
            <a:pPr algn="l">
              <a:lnSpc>
                <a:spcPts val="4320"/>
              </a:lnSpc>
              <a:spcBef>
                <a:spcPct val="0"/>
              </a:spcBef>
            </a:pPr>
            <a:r>
              <a:rPr lang="en-US" sz="3086">
                <a:solidFill>
                  <a:srgbClr val="FEFEFE"/>
                </a:solidFill>
                <a:latin typeface="Quicksand Medium"/>
              </a:rPr>
              <a:t>KEYWORD (keyword_id, onekeyword)  </a:t>
            </a:r>
          </a:p>
          <a:p>
            <a:pPr algn="l">
              <a:lnSpc>
                <a:spcPts val="4320"/>
              </a:lnSpc>
              <a:spcBef>
                <a:spcPct val="0"/>
              </a:spcBef>
            </a:pPr>
            <a:r>
              <a:rPr lang="en-US" sz="3086">
                <a:solidFill>
                  <a:srgbClr val="FEFEFE"/>
                </a:solidFill>
                <a:latin typeface="Quicksand Medium"/>
              </a:rPr>
              <a:t>GOODPRACTICE_PROGRAM (goodpractice_program_id, </a:t>
            </a:r>
          </a:p>
          <a:p>
            <a:pPr algn="l">
              <a:lnSpc>
                <a:spcPts val="4320"/>
              </a:lnSpc>
              <a:spcBef>
                <a:spcPct val="0"/>
              </a:spcBef>
            </a:pPr>
            <a:r>
              <a:rPr lang="en-US" sz="3086">
                <a:solidFill>
                  <a:srgbClr val="FEFEFE"/>
                </a:solidFill>
                <a:latin typeface="Quicksand Medium"/>
              </a:rPr>
              <a:t>goodpractice_id, program_id , is_hidden)  </a:t>
            </a:r>
          </a:p>
          <a:p>
            <a:pPr algn="l">
              <a:lnSpc>
                <a:spcPts val="4320"/>
              </a:lnSpc>
              <a:spcBef>
                <a:spcPct val="0"/>
              </a:spcBef>
            </a:pPr>
            <a:r>
              <a:rPr lang="en-US" sz="3086">
                <a:solidFill>
                  <a:srgbClr val="FEFEFE"/>
                </a:solidFill>
                <a:latin typeface="Quicksand Medium"/>
              </a:rPr>
              <a:t>GOODPRACTICE_KEYWORD (goodpractice_keyword_id, </a:t>
            </a:r>
          </a:p>
          <a:p>
            <a:pPr algn="l">
              <a:lnSpc>
                <a:spcPts val="4320"/>
              </a:lnSpc>
              <a:spcBef>
                <a:spcPct val="0"/>
              </a:spcBef>
            </a:pPr>
            <a:r>
              <a:rPr lang="en-US" sz="3086">
                <a:solidFill>
                  <a:srgbClr val="FEFEFE"/>
                </a:solidFill>
                <a:latin typeface="Quicksand Medium"/>
              </a:rPr>
              <a:t>goodpractice_id, keyword_id) </a:t>
            </a:r>
          </a:p>
        </p:txBody>
      </p:sp>
      <p:sp>
        <p:nvSpPr>
          <p:cNvPr id="4" name="TextBox 4"/>
          <p:cNvSpPr txBox="1"/>
          <p:nvPr/>
        </p:nvSpPr>
        <p:spPr>
          <a:xfrm>
            <a:off x="-942754" y="530781"/>
            <a:ext cx="11911409" cy="1072039"/>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Schéma logique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1428850" y="2059422"/>
            <a:ext cx="15430300" cy="7788628"/>
          </a:xfrm>
          <a:custGeom>
            <a:avLst/>
            <a:gdLst/>
            <a:ahLst/>
            <a:cxnLst/>
            <a:rect l="l" t="t" r="r" b="b"/>
            <a:pathLst>
              <a:path w="15430300" h="7788628">
                <a:moveTo>
                  <a:pt x="0" y="0"/>
                </a:moveTo>
                <a:lnTo>
                  <a:pt x="15430300" y="0"/>
                </a:lnTo>
                <a:lnTo>
                  <a:pt x="15430300" y="7788628"/>
                </a:lnTo>
                <a:lnTo>
                  <a:pt x="0" y="7788628"/>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2119821" y="371670"/>
            <a:ext cx="14048358" cy="1687752"/>
          </a:xfrm>
          <a:prstGeom prst="rect">
            <a:avLst/>
          </a:prstGeom>
        </p:spPr>
        <p:txBody>
          <a:bodyPr lIns="0" tIns="0" rIns="0" bIns="0" rtlCol="0" anchor="t">
            <a:spAutoFit/>
          </a:bodyPr>
          <a:lstStyle/>
          <a:p>
            <a:pPr algn="ctr">
              <a:lnSpc>
                <a:spcPts val="12959"/>
              </a:lnSpc>
            </a:pPr>
            <a:r>
              <a:rPr lang="en-US" sz="11999">
                <a:solidFill>
                  <a:srgbClr val="FFFFFF"/>
                </a:solidFill>
                <a:latin typeface="Eastman Alt Pack Bold"/>
              </a:rPr>
              <a:t>PHPMyAdmin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405511" y="1489304"/>
            <a:ext cx="11911409" cy="1066688"/>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Plan de validation</a:t>
            </a:r>
          </a:p>
        </p:txBody>
      </p:sp>
      <p:sp>
        <p:nvSpPr>
          <p:cNvPr id="7" name="TextBox 7"/>
          <p:cNvSpPr txBox="1"/>
          <p:nvPr/>
        </p:nvSpPr>
        <p:spPr>
          <a:xfrm>
            <a:off x="1632332" y="2775255"/>
            <a:ext cx="13715951" cy="4893945"/>
          </a:xfrm>
          <a:prstGeom prst="rect">
            <a:avLst/>
          </a:prstGeom>
        </p:spPr>
        <p:txBody>
          <a:bodyPr lIns="0" tIns="0" rIns="0" bIns="0" rtlCol="0" anchor="t">
            <a:spAutoFit/>
          </a:bodyPr>
          <a:lstStyle/>
          <a:p>
            <a:pPr algn="l">
              <a:lnSpc>
                <a:spcPts val="3239"/>
              </a:lnSpc>
            </a:pPr>
            <a:r>
              <a:rPr lang="en-US" sz="1999">
                <a:solidFill>
                  <a:srgbClr val="FFFFFF"/>
                </a:solidFill>
                <a:latin typeface="Quicksand Medium"/>
              </a:rPr>
              <a:t>Qu’est ce qu’un plan de validation ?</a:t>
            </a:r>
          </a:p>
          <a:p>
            <a:pPr algn="l">
              <a:lnSpc>
                <a:spcPts val="3239"/>
              </a:lnSpc>
            </a:pPr>
            <a:endParaRPr lang="en-US" sz="1999">
              <a:solidFill>
                <a:srgbClr val="FFFFFF"/>
              </a:solidFill>
              <a:latin typeface="Quicksand Medium"/>
            </a:endParaRPr>
          </a:p>
          <a:p>
            <a:pPr algn="l">
              <a:lnSpc>
                <a:spcPts val="3239"/>
              </a:lnSpc>
            </a:pPr>
            <a:r>
              <a:rPr lang="en-US" sz="1999">
                <a:solidFill>
                  <a:srgbClr val="FFFFFF"/>
                </a:solidFill>
                <a:latin typeface="Quicksand Medium"/>
              </a:rPr>
              <a:t>Il permet de vérifier si l’application CHECKLIST répond aux exigences et fonctionnent correctement. En effet, le plan de validation sert à vérifier que tout fonctionne comme prévu et à valider que le résultat correspond bien à ce qui était demandé. Nous avons vérifié si le site web fonctionne correctement et répond aux critères exigés par le client en accord avec les exigences.</a:t>
            </a:r>
          </a:p>
          <a:p>
            <a:pPr algn="l">
              <a:lnSpc>
                <a:spcPts val="3239"/>
              </a:lnSpc>
            </a:pPr>
            <a:endParaRPr lang="en-US" sz="1999">
              <a:solidFill>
                <a:srgbClr val="FFFFFF"/>
              </a:solidFill>
              <a:latin typeface="Quicksand Medium"/>
            </a:endParaRPr>
          </a:p>
          <a:p>
            <a:pPr algn="l">
              <a:lnSpc>
                <a:spcPts val="3239"/>
              </a:lnSpc>
            </a:pPr>
            <a:r>
              <a:rPr lang="en-US" sz="1999">
                <a:solidFill>
                  <a:srgbClr val="FFFFFF"/>
                </a:solidFill>
                <a:latin typeface="Quicksand Medium"/>
              </a:rPr>
              <a:t>Pourquoi effectuer différents scénarios ?</a:t>
            </a:r>
          </a:p>
          <a:p>
            <a:pPr algn="l">
              <a:lnSpc>
                <a:spcPts val="3239"/>
              </a:lnSpc>
            </a:pPr>
            <a:endParaRPr lang="en-US" sz="1999">
              <a:solidFill>
                <a:srgbClr val="FFFFFF"/>
              </a:solidFill>
              <a:latin typeface="Quicksand Medium"/>
            </a:endParaRPr>
          </a:p>
          <a:p>
            <a:pPr marL="431799" lvl="1" indent="-215899" algn="l">
              <a:lnSpc>
                <a:spcPts val="3239"/>
              </a:lnSpc>
              <a:buFont typeface="Arial"/>
              <a:buChar char="•"/>
            </a:pPr>
            <a:r>
              <a:rPr lang="en-US" sz="1999">
                <a:solidFill>
                  <a:srgbClr val="FFFFFF"/>
                </a:solidFill>
                <a:latin typeface="Quicksand Medium"/>
              </a:rPr>
              <a:t>Vérifier la fonctionnalité du site web.</a:t>
            </a:r>
          </a:p>
          <a:p>
            <a:pPr marL="431799" lvl="1" indent="-215899" algn="l">
              <a:lnSpc>
                <a:spcPts val="3239"/>
              </a:lnSpc>
              <a:buFont typeface="Arial"/>
              <a:buChar char="•"/>
            </a:pPr>
            <a:r>
              <a:rPr lang="en-US" sz="1999">
                <a:solidFill>
                  <a:srgbClr val="FFFFFF"/>
                </a:solidFill>
                <a:latin typeface="Quicksand Medium"/>
              </a:rPr>
              <a:t> Faire un rapport de tests</a:t>
            </a:r>
          </a:p>
          <a:p>
            <a:pPr algn="l">
              <a:lnSpc>
                <a:spcPts val="3239"/>
              </a:lnSpc>
            </a:pPr>
            <a:endParaRPr lang="en-US" sz="1999">
              <a:solidFill>
                <a:srgbClr val="FFFFFF"/>
              </a:solidFill>
              <a:latin typeface="Quicksand Medium"/>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1527623" y="1491943"/>
            <a:ext cx="15556165" cy="8118688"/>
          </a:xfrm>
          <a:custGeom>
            <a:avLst/>
            <a:gdLst/>
            <a:ahLst/>
            <a:cxnLst/>
            <a:rect l="l" t="t" r="r" b="b"/>
            <a:pathLst>
              <a:path w="15556165" h="8118688">
                <a:moveTo>
                  <a:pt x="0" y="0"/>
                </a:moveTo>
                <a:lnTo>
                  <a:pt x="15556166" y="0"/>
                </a:lnTo>
                <a:lnTo>
                  <a:pt x="15556166" y="8118688"/>
                </a:lnTo>
                <a:lnTo>
                  <a:pt x="0" y="8118688"/>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547039" y="530781"/>
            <a:ext cx="16434487" cy="1072039"/>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Plan de validation (excel)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860120" y="2068622"/>
            <a:ext cx="16567761" cy="6541777"/>
          </a:xfrm>
          <a:custGeom>
            <a:avLst/>
            <a:gdLst/>
            <a:ahLst/>
            <a:cxnLst/>
            <a:rect l="l" t="t" r="r" b="b"/>
            <a:pathLst>
              <a:path w="16567761" h="6541777">
                <a:moveTo>
                  <a:pt x="0" y="0"/>
                </a:moveTo>
                <a:lnTo>
                  <a:pt x="16567760" y="0"/>
                </a:lnTo>
                <a:lnTo>
                  <a:pt x="16567760" y="6541777"/>
                </a:lnTo>
                <a:lnTo>
                  <a:pt x="0" y="6541777"/>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547039" y="530781"/>
            <a:ext cx="16434487" cy="1072039"/>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Plan de validation (excel)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8977402" y="208388"/>
            <a:ext cx="7527292" cy="9870224"/>
          </a:xfrm>
          <a:custGeom>
            <a:avLst/>
            <a:gdLst/>
            <a:ahLst/>
            <a:cxnLst/>
            <a:rect l="l" t="t" r="r" b="b"/>
            <a:pathLst>
              <a:path w="7527292" h="9870224">
                <a:moveTo>
                  <a:pt x="0" y="0"/>
                </a:moveTo>
                <a:lnTo>
                  <a:pt x="7527292" y="0"/>
                </a:lnTo>
                <a:lnTo>
                  <a:pt x="7527292" y="9870224"/>
                </a:lnTo>
                <a:lnTo>
                  <a:pt x="0" y="9870224"/>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1537145" y="345975"/>
            <a:ext cx="11911409" cy="2610612"/>
          </a:xfrm>
          <a:prstGeom prst="rect">
            <a:avLst/>
          </a:prstGeom>
        </p:spPr>
        <p:txBody>
          <a:bodyPr lIns="0" tIns="0" rIns="0" bIns="0" rtlCol="0" anchor="t">
            <a:spAutoFit/>
          </a:bodyPr>
          <a:lstStyle/>
          <a:p>
            <a:pPr algn="ctr">
              <a:lnSpc>
                <a:spcPts val="6804"/>
              </a:lnSpc>
            </a:pPr>
            <a:r>
              <a:rPr lang="en-US" sz="6300">
                <a:solidFill>
                  <a:srgbClr val="FFFFFF"/>
                </a:solidFill>
                <a:latin typeface="Eastman Alt Pack Bold"/>
              </a:rPr>
              <a:t>Plan de  validation </a:t>
            </a:r>
          </a:p>
          <a:p>
            <a:pPr algn="ctr">
              <a:lnSpc>
                <a:spcPts val="6804"/>
              </a:lnSpc>
            </a:pPr>
            <a:r>
              <a:rPr lang="en-US" sz="6300">
                <a:solidFill>
                  <a:srgbClr val="FFFFFF"/>
                </a:solidFill>
                <a:latin typeface="Eastman Alt Pack Bold"/>
              </a:rPr>
              <a:t>(exécution </a:t>
            </a:r>
          </a:p>
          <a:p>
            <a:pPr algn="ctr">
              <a:lnSpc>
                <a:spcPts val="6804"/>
              </a:lnSpc>
            </a:pPr>
            <a:r>
              <a:rPr lang="en-US" sz="6300">
                <a:solidFill>
                  <a:srgbClr val="FFFFFF"/>
                </a:solidFill>
                <a:latin typeface="Eastman Alt Pack Bold"/>
              </a:rPr>
              <a:t>d’un test)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188296" y="3032760"/>
            <a:ext cx="11911409" cy="2110740"/>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Quel est le besoin de ce projet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024081" y="2706455"/>
            <a:ext cx="8239837" cy="5664888"/>
          </a:xfrm>
          <a:custGeom>
            <a:avLst/>
            <a:gdLst/>
            <a:ahLst/>
            <a:cxnLst/>
            <a:rect l="l" t="t" r="r" b="b"/>
            <a:pathLst>
              <a:path w="8239837" h="5664888">
                <a:moveTo>
                  <a:pt x="0" y="0"/>
                </a:moveTo>
                <a:lnTo>
                  <a:pt x="8239838" y="0"/>
                </a:lnTo>
                <a:lnTo>
                  <a:pt x="8239838" y="5664888"/>
                </a:lnTo>
                <a:lnTo>
                  <a:pt x="0" y="5664888"/>
                </a:lnTo>
                <a:lnTo>
                  <a:pt x="0" y="0"/>
                </a:lnTo>
                <a:close/>
              </a:path>
            </a:pathLst>
          </a:custGeom>
          <a:blipFill>
            <a:blip r:embed="rId3"/>
            <a:stretch>
              <a:fillRect/>
            </a:stretch>
          </a:blipFill>
        </p:spPr>
        <p:txBody>
          <a:bodyPr/>
          <a:lstStyle/>
          <a:p>
            <a:endParaRPr lang="fr-FR"/>
          </a:p>
        </p:txBody>
      </p:sp>
      <p:sp>
        <p:nvSpPr>
          <p:cNvPr id="7" name="TextBox 7"/>
          <p:cNvSpPr txBox="1"/>
          <p:nvPr/>
        </p:nvSpPr>
        <p:spPr>
          <a:xfrm>
            <a:off x="3188296" y="1377319"/>
            <a:ext cx="11911409" cy="1066688"/>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Configuration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465320" y="2581208"/>
            <a:ext cx="9357360" cy="5884340"/>
          </a:xfrm>
          <a:custGeom>
            <a:avLst/>
            <a:gdLst/>
            <a:ahLst/>
            <a:cxnLst/>
            <a:rect l="l" t="t" r="r" b="b"/>
            <a:pathLst>
              <a:path w="9357360" h="5884340">
                <a:moveTo>
                  <a:pt x="0" y="0"/>
                </a:moveTo>
                <a:lnTo>
                  <a:pt x="9357360" y="0"/>
                </a:lnTo>
                <a:lnTo>
                  <a:pt x="9357360" y="5884339"/>
                </a:lnTo>
                <a:lnTo>
                  <a:pt x="0" y="5884339"/>
                </a:lnTo>
                <a:lnTo>
                  <a:pt x="0" y="0"/>
                </a:lnTo>
                <a:close/>
              </a:path>
            </a:pathLst>
          </a:custGeom>
          <a:blipFill>
            <a:blip r:embed="rId3"/>
            <a:stretch>
              <a:fillRect/>
            </a:stretch>
          </a:blipFill>
        </p:spPr>
        <p:txBody>
          <a:bodyPr/>
          <a:lstStyle/>
          <a:p>
            <a:endParaRPr lang="fr-FR"/>
          </a:p>
        </p:txBody>
      </p:sp>
      <p:sp>
        <p:nvSpPr>
          <p:cNvPr id="7" name="TextBox 7"/>
          <p:cNvSpPr txBox="1"/>
          <p:nvPr/>
        </p:nvSpPr>
        <p:spPr>
          <a:xfrm>
            <a:off x="3188296" y="1377319"/>
            <a:ext cx="11911409" cy="1066688"/>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Configuration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465320" y="2581208"/>
            <a:ext cx="9357360" cy="5884340"/>
          </a:xfrm>
          <a:custGeom>
            <a:avLst/>
            <a:gdLst/>
            <a:ahLst/>
            <a:cxnLst/>
            <a:rect l="l" t="t" r="r" b="b"/>
            <a:pathLst>
              <a:path w="9357360" h="5884340">
                <a:moveTo>
                  <a:pt x="0" y="0"/>
                </a:moveTo>
                <a:lnTo>
                  <a:pt x="9357360" y="0"/>
                </a:lnTo>
                <a:lnTo>
                  <a:pt x="9357360" y="5884339"/>
                </a:lnTo>
                <a:lnTo>
                  <a:pt x="0" y="5884339"/>
                </a:lnTo>
                <a:lnTo>
                  <a:pt x="0" y="0"/>
                </a:lnTo>
                <a:close/>
              </a:path>
            </a:pathLst>
          </a:custGeom>
          <a:blipFill>
            <a:blip r:embed="rId3"/>
            <a:stretch>
              <a:fillRect/>
            </a:stretch>
          </a:blipFill>
        </p:spPr>
        <p:txBody>
          <a:bodyPr/>
          <a:lstStyle/>
          <a:p>
            <a:endParaRPr lang="fr-FR"/>
          </a:p>
        </p:txBody>
      </p:sp>
      <p:sp>
        <p:nvSpPr>
          <p:cNvPr id="7" name="Freeform 7"/>
          <p:cNvSpPr/>
          <p:nvPr/>
        </p:nvSpPr>
        <p:spPr>
          <a:xfrm>
            <a:off x="3650613" y="2444008"/>
            <a:ext cx="11449091" cy="6413111"/>
          </a:xfrm>
          <a:custGeom>
            <a:avLst/>
            <a:gdLst/>
            <a:ahLst/>
            <a:cxnLst/>
            <a:rect l="l" t="t" r="r" b="b"/>
            <a:pathLst>
              <a:path w="11449091" h="6413111">
                <a:moveTo>
                  <a:pt x="0" y="0"/>
                </a:moveTo>
                <a:lnTo>
                  <a:pt x="11449091" y="0"/>
                </a:lnTo>
                <a:lnTo>
                  <a:pt x="11449091" y="6413111"/>
                </a:lnTo>
                <a:lnTo>
                  <a:pt x="0" y="6413111"/>
                </a:lnTo>
                <a:lnTo>
                  <a:pt x="0" y="0"/>
                </a:lnTo>
                <a:close/>
              </a:path>
            </a:pathLst>
          </a:custGeom>
          <a:blipFill>
            <a:blip r:embed="rId4"/>
            <a:stretch>
              <a:fillRect/>
            </a:stretch>
          </a:blipFill>
        </p:spPr>
        <p:txBody>
          <a:bodyPr/>
          <a:lstStyle/>
          <a:p>
            <a:endParaRPr lang="fr-FR"/>
          </a:p>
        </p:txBody>
      </p:sp>
      <p:sp>
        <p:nvSpPr>
          <p:cNvPr id="8" name="TextBox 8"/>
          <p:cNvSpPr txBox="1"/>
          <p:nvPr/>
        </p:nvSpPr>
        <p:spPr>
          <a:xfrm>
            <a:off x="3188296" y="1377319"/>
            <a:ext cx="11911409" cy="1066688"/>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Configuration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745811" y="4217449"/>
            <a:ext cx="6796378" cy="4595646"/>
          </a:xfrm>
          <a:custGeom>
            <a:avLst/>
            <a:gdLst/>
            <a:ahLst/>
            <a:cxnLst/>
            <a:rect l="l" t="t" r="r" b="b"/>
            <a:pathLst>
              <a:path w="6796378" h="4595646">
                <a:moveTo>
                  <a:pt x="0" y="0"/>
                </a:moveTo>
                <a:lnTo>
                  <a:pt x="6796378" y="0"/>
                </a:lnTo>
                <a:lnTo>
                  <a:pt x="6796378" y="4595646"/>
                </a:lnTo>
                <a:lnTo>
                  <a:pt x="0" y="4595646"/>
                </a:lnTo>
                <a:lnTo>
                  <a:pt x="0" y="0"/>
                </a:lnTo>
                <a:close/>
              </a:path>
            </a:pathLst>
          </a:custGeom>
          <a:blipFill>
            <a:blip r:embed="rId3"/>
            <a:stretch>
              <a:fillRect/>
            </a:stretch>
          </a:blipFill>
        </p:spPr>
        <p:txBody>
          <a:bodyPr/>
          <a:lstStyle/>
          <a:p>
            <a:endParaRPr lang="fr-FR"/>
          </a:p>
        </p:txBody>
      </p:sp>
      <p:sp>
        <p:nvSpPr>
          <p:cNvPr id="7" name="Freeform 7"/>
          <p:cNvSpPr/>
          <p:nvPr/>
        </p:nvSpPr>
        <p:spPr>
          <a:xfrm>
            <a:off x="4949125" y="2727514"/>
            <a:ext cx="8389750" cy="1206429"/>
          </a:xfrm>
          <a:custGeom>
            <a:avLst/>
            <a:gdLst/>
            <a:ahLst/>
            <a:cxnLst/>
            <a:rect l="l" t="t" r="r" b="b"/>
            <a:pathLst>
              <a:path w="8389750" h="1206429">
                <a:moveTo>
                  <a:pt x="0" y="0"/>
                </a:moveTo>
                <a:lnTo>
                  <a:pt x="8389750" y="0"/>
                </a:lnTo>
                <a:lnTo>
                  <a:pt x="8389750" y="1206429"/>
                </a:lnTo>
                <a:lnTo>
                  <a:pt x="0" y="1206429"/>
                </a:lnTo>
                <a:lnTo>
                  <a:pt x="0" y="0"/>
                </a:lnTo>
                <a:close/>
              </a:path>
            </a:pathLst>
          </a:custGeom>
          <a:blipFill>
            <a:blip r:embed="rId4"/>
            <a:stretch>
              <a:fillRect b="-24366"/>
            </a:stretch>
          </a:blipFill>
        </p:spPr>
        <p:txBody>
          <a:bodyPr/>
          <a:lstStyle/>
          <a:p>
            <a:endParaRPr lang="fr-FR"/>
          </a:p>
        </p:txBody>
      </p:sp>
      <p:sp>
        <p:nvSpPr>
          <p:cNvPr id="8" name="TextBox 8"/>
          <p:cNvSpPr txBox="1"/>
          <p:nvPr/>
        </p:nvSpPr>
        <p:spPr>
          <a:xfrm>
            <a:off x="3188296" y="1377319"/>
            <a:ext cx="11911409" cy="1066688"/>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Configuration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813328" y="517138"/>
            <a:ext cx="16661345" cy="9252724"/>
            <a:chOff x="0" y="0"/>
            <a:chExt cx="4388173" cy="2436931"/>
          </a:xfrm>
        </p:grpSpPr>
        <p:sp>
          <p:nvSpPr>
            <p:cNvPr id="4" name="Freeform 4"/>
            <p:cNvSpPr/>
            <p:nvPr/>
          </p:nvSpPr>
          <p:spPr>
            <a:xfrm>
              <a:off x="0" y="0"/>
              <a:ext cx="4388173" cy="2436931"/>
            </a:xfrm>
            <a:custGeom>
              <a:avLst/>
              <a:gdLst/>
              <a:ahLst/>
              <a:cxnLst/>
              <a:rect l="l" t="t" r="r" b="b"/>
              <a:pathLst>
                <a:path w="4388173" h="2436931">
                  <a:moveTo>
                    <a:pt x="4647" y="0"/>
                  </a:moveTo>
                  <a:lnTo>
                    <a:pt x="4383527" y="0"/>
                  </a:lnTo>
                  <a:cubicBezTo>
                    <a:pt x="4384759" y="0"/>
                    <a:pt x="4385941" y="490"/>
                    <a:pt x="4386812" y="1361"/>
                  </a:cubicBezTo>
                  <a:cubicBezTo>
                    <a:pt x="4387684" y="2232"/>
                    <a:pt x="4388173" y="3414"/>
                    <a:pt x="4388173" y="4647"/>
                  </a:cubicBezTo>
                  <a:lnTo>
                    <a:pt x="4388173" y="2432285"/>
                  </a:lnTo>
                  <a:cubicBezTo>
                    <a:pt x="4388173" y="2433517"/>
                    <a:pt x="4387684" y="2434699"/>
                    <a:pt x="4386812" y="2435570"/>
                  </a:cubicBezTo>
                  <a:cubicBezTo>
                    <a:pt x="4385941" y="2436442"/>
                    <a:pt x="4384759" y="2436931"/>
                    <a:pt x="4383527" y="2436931"/>
                  </a:cubicBezTo>
                  <a:lnTo>
                    <a:pt x="4647" y="2436931"/>
                  </a:lnTo>
                  <a:cubicBezTo>
                    <a:pt x="3414" y="2436931"/>
                    <a:pt x="2232" y="2436442"/>
                    <a:pt x="1361" y="2435570"/>
                  </a:cubicBezTo>
                  <a:cubicBezTo>
                    <a:pt x="490" y="2434699"/>
                    <a:pt x="0" y="2433517"/>
                    <a:pt x="0" y="2432285"/>
                  </a:cubicBezTo>
                  <a:lnTo>
                    <a:pt x="0" y="4647"/>
                  </a:lnTo>
                  <a:cubicBezTo>
                    <a:pt x="0" y="3414"/>
                    <a:pt x="490" y="2232"/>
                    <a:pt x="1361" y="1361"/>
                  </a:cubicBezTo>
                  <a:cubicBezTo>
                    <a:pt x="2232" y="490"/>
                    <a:pt x="3414" y="0"/>
                    <a:pt x="4647"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388173" cy="2475031"/>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6325457" y="1912081"/>
            <a:ext cx="5637087" cy="7509440"/>
          </a:xfrm>
          <a:custGeom>
            <a:avLst/>
            <a:gdLst/>
            <a:ahLst/>
            <a:cxnLst/>
            <a:rect l="l" t="t" r="r" b="b"/>
            <a:pathLst>
              <a:path w="5637087" h="7509440">
                <a:moveTo>
                  <a:pt x="0" y="0"/>
                </a:moveTo>
                <a:lnTo>
                  <a:pt x="5637086" y="0"/>
                </a:lnTo>
                <a:lnTo>
                  <a:pt x="5637086" y="7509440"/>
                </a:lnTo>
                <a:lnTo>
                  <a:pt x="0" y="7509440"/>
                </a:lnTo>
                <a:lnTo>
                  <a:pt x="0" y="0"/>
                </a:lnTo>
                <a:close/>
              </a:path>
            </a:pathLst>
          </a:custGeom>
          <a:blipFill>
            <a:blip r:embed="rId3"/>
            <a:stretch>
              <a:fillRect/>
            </a:stretch>
          </a:blipFill>
        </p:spPr>
        <p:txBody>
          <a:bodyPr/>
          <a:lstStyle/>
          <a:p>
            <a:endParaRPr lang="fr-FR"/>
          </a:p>
        </p:txBody>
      </p:sp>
      <p:sp>
        <p:nvSpPr>
          <p:cNvPr id="7" name="TextBox 7"/>
          <p:cNvSpPr txBox="1"/>
          <p:nvPr/>
        </p:nvSpPr>
        <p:spPr>
          <a:xfrm>
            <a:off x="3188296" y="845392"/>
            <a:ext cx="11911409" cy="1066688"/>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Consommation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405511" y="1489304"/>
            <a:ext cx="11911409" cy="1074420"/>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Analyse des risques</a:t>
            </a:r>
          </a:p>
        </p:txBody>
      </p:sp>
      <p:sp>
        <p:nvSpPr>
          <p:cNvPr id="7" name="TextBox 7"/>
          <p:cNvSpPr txBox="1"/>
          <p:nvPr/>
        </p:nvSpPr>
        <p:spPr>
          <a:xfrm>
            <a:off x="1405511" y="2796233"/>
            <a:ext cx="14686444" cy="5499031"/>
          </a:xfrm>
          <a:prstGeom prst="rect">
            <a:avLst/>
          </a:prstGeom>
        </p:spPr>
        <p:txBody>
          <a:bodyPr lIns="0" tIns="0" rIns="0" bIns="0" rtlCol="0" anchor="t">
            <a:spAutoFit/>
          </a:bodyPr>
          <a:lstStyle/>
          <a:p>
            <a:pPr algn="l">
              <a:lnSpc>
                <a:spcPts val="4381"/>
              </a:lnSpc>
            </a:pPr>
            <a:r>
              <a:rPr lang="en-US" sz="2704">
                <a:solidFill>
                  <a:srgbClr val="FFFFFF"/>
                </a:solidFill>
                <a:latin typeface="Quicksand Medium"/>
              </a:rPr>
              <a:t>Qu’est ce qu’un risque ?</a:t>
            </a:r>
          </a:p>
          <a:p>
            <a:pPr algn="l">
              <a:lnSpc>
                <a:spcPts val="4381"/>
              </a:lnSpc>
            </a:pPr>
            <a:endParaRPr lang="en-US" sz="2704">
              <a:solidFill>
                <a:srgbClr val="FFFFFF"/>
              </a:solidFill>
              <a:latin typeface="Quicksand Medium"/>
            </a:endParaRPr>
          </a:p>
          <a:p>
            <a:pPr algn="l">
              <a:lnSpc>
                <a:spcPts val="4381"/>
              </a:lnSpc>
            </a:pPr>
            <a:r>
              <a:rPr lang="en-US" sz="2704">
                <a:solidFill>
                  <a:srgbClr val="FFFFFF"/>
                </a:solidFill>
                <a:latin typeface="Quicksand Medium"/>
              </a:rPr>
              <a:t>tout événement qui peut mettre en danger la réalisation du projet par rapport aux objectifs fixés.</a:t>
            </a:r>
          </a:p>
          <a:p>
            <a:pPr algn="l">
              <a:lnSpc>
                <a:spcPts val="4381"/>
              </a:lnSpc>
            </a:pPr>
            <a:endParaRPr lang="en-US" sz="2704">
              <a:solidFill>
                <a:srgbClr val="FFFFFF"/>
              </a:solidFill>
              <a:latin typeface="Quicksand Medium"/>
            </a:endParaRPr>
          </a:p>
          <a:p>
            <a:pPr algn="l">
              <a:lnSpc>
                <a:spcPts val="4381"/>
              </a:lnSpc>
            </a:pPr>
            <a:r>
              <a:rPr lang="en-US" sz="2704">
                <a:solidFill>
                  <a:srgbClr val="FFFFFF"/>
                </a:solidFill>
                <a:latin typeface="Quicksand Medium"/>
              </a:rPr>
              <a:t>Pourquoi faire une analyse des risques ?</a:t>
            </a:r>
          </a:p>
          <a:p>
            <a:pPr algn="l">
              <a:lnSpc>
                <a:spcPts val="4381"/>
              </a:lnSpc>
            </a:pPr>
            <a:endParaRPr lang="en-US" sz="2704">
              <a:solidFill>
                <a:srgbClr val="FFFFFF"/>
              </a:solidFill>
              <a:latin typeface="Quicksand Medium"/>
            </a:endParaRPr>
          </a:p>
          <a:p>
            <a:pPr marL="583904" lvl="1" indent="-291952" algn="l">
              <a:lnSpc>
                <a:spcPts val="4381"/>
              </a:lnSpc>
              <a:buFont typeface="Arial"/>
              <a:buChar char="•"/>
            </a:pPr>
            <a:r>
              <a:rPr lang="en-US" sz="2704">
                <a:solidFill>
                  <a:srgbClr val="FFFFFF"/>
                </a:solidFill>
                <a:latin typeface="Quicksand Medium"/>
              </a:rPr>
              <a:t>Pour anticiper le risque</a:t>
            </a:r>
          </a:p>
          <a:p>
            <a:pPr marL="583904" lvl="1" indent="-291952" algn="l">
              <a:lnSpc>
                <a:spcPts val="4381"/>
              </a:lnSpc>
              <a:buFont typeface="Arial"/>
              <a:buChar char="•"/>
            </a:pPr>
            <a:r>
              <a:rPr lang="en-US" sz="2704">
                <a:solidFill>
                  <a:srgbClr val="FFFFFF"/>
                </a:solidFill>
                <a:latin typeface="Quicksand Medium"/>
              </a:rPr>
              <a:t> mieux réagir</a:t>
            </a:r>
          </a:p>
          <a:p>
            <a:pPr algn="l">
              <a:lnSpc>
                <a:spcPts val="4381"/>
              </a:lnSpc>
            </a:pPr>
            <a:endParaRPr lang="en-US" sz="2704">
              <a:solidFill>
                <a:srgbClr val="FFFFFF"/>
              </a:solidFill>
              <a:latin typeface="Quicksand Medium"/>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899034" y="1684064"/>
            <a:ext cx="16451832" cy="8261056"/>
            <a:chOff x="0" y="0"/>
            <a:chExt cx="4332993" cy="2175751"/>
          </a:xfrm>
        </p:grpSpPr>
        <p:sp>
          <p:nvSpPr>
            <p:cNvPr id="4" name="Freeform 4"/>
            <p:cNvSpPr/>
            <p:nvPr/>
          </p:nvSpPr>
          <p:spPr>
            <a:xfrm>
              <a:off x="0" y="0"/>
              <a:ext cx="4332992" cy="2175751"/>
            </a:xfrm>
            <a:custGeom>
              <a:avLst/>
              <a:gdLst/>
              <a:ahLst/>
              <a:cxnLst/>
              <a:rect l="l" t="t" r="r" b="b"/>
              <a:pathLst>
                <a:path w="4332992" h="2175751">
                  <a:moveTo>
                    <a:pt x="4706" y="0"/>
                  </a:moveTo>
                  <a:lnTo>
                    <a:pt x="4328287" y="0"/>
                  </a:lnTo>
                  <a:cubicBezTo>
                    <a:pt x="4330886" y="0"/>
                    <a:pt x="4332992" y="2107"/>
                    <a:pt x="4332992" y="4706"/>
                  </a:cubicBezTo>
                  <a:lnTo>
                    <a:pt x="4332992" y="2171046"/>
                  </a:lnTo>
                  <a:cubicBezTo>
                    <a:pt x="4332992" y="2172294"/>
                    <a:pt x="4332497" y="2173491"/>
                    <a:pt x="4331614" y="2174373"/>
                  </a:cubicBezTo>
                  <a:cubicBezTo>
                    <a:pt x="4330732" y="2175256"/>
                    <a:pt x="4329535" y="2175751"/>
                    <a:pt x="4328287" y="2175751"/>
                  </a:cubicBezTo>
                  <a:lnTo>
                    <a:pt x="4706" y="2175751"/>
                  </a:lnTo>
                  <a:cubicBezTo>
                    <a:pt x="3458" y="2175751"/>
                    <a:pt x="2261" y="2175256"/>
                    <a:pt x="1378" y="2174373"/>
                  </a:cubicBezTo>
                  <a:cubicBezTo>
                    <a:pt x="496" y="2173491"/>
                    <a:pt x="0" y="2172294"/>
                    <a:pt x="0" y="2171046"/>
                  </a:cubicBezTo>
                  <a:lnTo>
                    <a:pt x="0" y="4706"/>
                  </a:lnTo>
                  <a:cubicBezTo>
                    <a:pt x="0" y="3458"/>
                    <a:pt x="496" y="2261"/>
                    <a:pt x="1378" y="1378"/>
                  </a:cubicBezTo>
                  <a:cubicBezTo>
                    <a:pt x="2261" y="496"/>
                    <a:pt x="3458" y="0"/>
                    <a:pt x="4706"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332993" cy="221385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3424" y="422851"/>
            <a:ext cx="11911409" cy="1074420"/>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Analyse des risques</a:t>
            </a:r>
          </a:p>
        </p:txBody>
      </p:sp>
      <p:sp>
        <p:nvSpPr>
          <p:cNvPr id="7" name="AutoShape 7"/>
          <p:cNvSpPr/>
          <p:nvPr/>
        </p:nvSpPr>
        <p:spPr>
          <a:xfrm flipV="1">
            <a:off x="9124950" y="2442888"/>
            <a:ext cx="0" cy="6455543"/>
          </a:xfrm>
          <a:prstGeom prst="line">
            <a:avLst/>
          </a:prstGeom>
          <a:ln w="38100" cap="flat">
            <a:solidFill>
              <a:srgbClr val="FFFFFF"/>
            </a:solidFill>
            <a:prstDash val="solid"/>
            <a:headEnd type="none" w="sm" len="sm"/>
            <a:tailEnd type="none" w="sm" len="sm"/>
          </a:ln>
        </p:spPr>
        <p:txBody>
          <a:bodyPr/>
          <a:lstStyle/>
          <a:p>
            <a:endParaRPr lang="fr-FR"/>
          </a:p>
        </p:txBody>
      </p:sp>
      <p:sp>
        <p:nvSpPr>
          <p:cNvPr id="8" name="TextBox 8"/>
          <p:cNvSpPr txBox="1"/>
          <p:nvPr/>
        </p:nvSpPr>
        <p:spPr>
          <a:xfrm>
            <a:off x="2749871" y="2073038"/>
            <a:ext cx="3946894" cy="663501"/>
          </a:xfrm>
          <a:prstGeom prst="rect">
            <a:avLst/>
          </a:prstGeom>
        </p:spPr>
        <p:txBody>
          <a:bodyPr lIns="0" tIns="0" rIns="0" bIns="0" rtlCol="0" anchor="t">
            <a:spAutoFit/>
          </a:bodyPr>
          <a:lstStyle/>
          <a:p>
            <a:pPr algn="l">
              <a:lnSpc>
                <a:spcPts val="5440"/>
              </a:lnSpc>
              <a:spcBef>
                <a:spcPct val="0"/>
              </a:spcBef>
            </a:pPr>
            <a:r>
              <a:rPr lang="en-US" sz="3886">
                <a:solidFill>
                  <a:srgbClr val="FEFEFE"/>
                </a:solidFill>
                <a:latin typeface="Quicksand"/>
              </a:rPr>
              <a:t>Partie Technique </a:t>
            </a:r>
          </a:p>
        </p:txBody>
      </p:sp>
      <p:sp>
        <p:nvSpPr>
          <p:cNvPr id="9" name="TextBox 9"/>
          <p:cNvSpPr txBox="1"/>
          <p:nvPr/>
        </p:nvSpPr>
        <p:spPr>
          <a:xfrm>
            <a:off x="10113238" y="3845831"/>
            <a:ext cx="6039806" cy="1349509"/>
          </a:xfrm>
          <a:prstGeom prst="rect">
            <a:avLst/>
          </a:prstGeom>
        </p:spPr>
        <p:txBody>
          <a:bodyPr lIns="0" tIns="0" rIns="0" bIns="0" rtlCol="0" anchor="t">
            <a:spAutoFit/>
          </a:bodyPr>
          <a:lstStyle/>
          <a:p>
            <a:pPr algn="l">
              <a:lnSpc>
                <a:spcPts val="5440"/>
              </a:lnSpc>
            </a:pPr>
            <a:r>
              <a:rPr lang="en-US" sz="3886">
                <a:solidFill>
                  <a:srgbClr val="FEFEFE"/>
                </a:solidFill>
                <a:latin typeface="Quicksand"/>
              </a:rPr>
              <a:t>5 - Personne absente. </a:t>
            </a:r>
          </a:p>
          <a:p>
            <a:pPr algn="l">
              <a:lnSpc>
                <a:spcPts val="5440"/>
              </a:lnSpc>
              <a:spcBef>
                <a:spcPct val="0"/>
              </a:spcBef>
            </a:pPr>
            <a:r>
              <a:rPr lang="en-US" sz="3886">
                <a:solidFill>
                  <a:srgbClr val="FEFEFE"/>
                </a:solidFill>
                <a:latin typeface="Quicksand"/>
              </a:rPr>
              <a:t>6 - Répartition des tâches. </a:t>
            </a:r>
          </a:p>
        </p:txBody>
      </p:sp>
      <p:sp>
        <p:nvSpPr>
          <p:cNvPr id="10" name="TextBox 10"/>
          <p:cNvSpPr txBox="1"/>
          <p:nvPr/>
        </p:nvSpPr>
        <p:spPr>
          <a:xfrm>
            <a:off x="1619745" y="3845831"/>
            <a:ext cx="7201623" cy="4093543"/>
          </a:xfrm>
          <a:prstGeom prst="rect">
            <a:avLst/>
          </a:prstGeom>
        </p:spPr>
        <p:txBody>
          <a:bodyPr lIns="0" tIns="0" rIns="0" bIns="0" rtlCol="0" anchor="t">
            <a:spAutoFit/>
          </a:bodyPr>
          <a:lstStyle/>
          <a:p>
            <a:pPr algn="l">
              <a:lnSpc>
                <a:spcPts val="5440"/>
              </a:lnSpc>
            </a:pPr>
            <a:r>
              <a:rPr lang="en-US" sz="3886">
                <a:solidFill>
                  <a:srgbClr val="FEFEFE"/>
                </a:solidFill>
                <a:latin typeface="Quicksand"/>
              </a:rPr>
              <a:t>1 –Défaillance du Raspberry.</a:t>
            </a:r>
          </a:p>
          <a:p>
            <a:pPr algn="l">
              <a:lnSpc>
                <a:spcPts val="5440"/>
              </a:lnSpc>
            </a:pPr>
            <a:r>
              <a:rPr lang="en-US" sz="3886">
                <a:solidFill>
                  <a:srgbClr val="FEFEFE"/>
                </a:solidFill>
                <a:latin typeface="Quicksand"/>
              </a:rPr>
              <a:t>2 – Faire fonctionner le site web</a:t>
            </a:r>
          </a:p>
          <a:p>
            <a:pPr algn="l">
              <a:lnSpc>
                <a:spcPts val="5440"/>
              </a:lnSpc>
            </a:pPr>
            <a:r>
              <a:rPr lang="en-US" sz="3886">
                <a:solidFill>
                  <a:srgbClr val="FEFEFE"/>
                </a:solidFill>
                <a:latin typeface="Quicksand"/>
              </a:rPr>
              <a:t>sur le Raspberry.</a:t>
            </a:r>
          </a:p>
          <a:p>
            <a:pPr algn="l">
              <a:lnSpc>
                <a:spcPts val="5440"/>
              </a:lnSpc>
            </a:pPr>
            <a:r>
              <a:rPr lang="en-US" sz="3886">
                <a:solidFill>
                  <a:srgbClr val="FEFEFE"/>
                </a:solidFill>
                <a:latin typeface="Quicksand"/>
              </a:rPr>
              <a:t>3 – Erreur de code. </a:t>
            </a:r>
          </a:p>
          <a:p>
            <a:pPr algn="l">
              <a:lnSpc>
                <a:spcPts val="5440"/>
              </a:lnSpc>
            </a:pPr>
            <a:r>
              <a:rPr lang="en-US" sz="3886">
                <a:solidFill>
                  <a:srgbClr val="FEFEFE"/>
                </a:solidFill>
                <a:latin typeface="Quicksand"/>
              </a:rPr>
              <a:t>4 – Base de données</a:t>
            </a:r>
          </a:p>
          <a:p>
            <a:pPr algn="l">
              <a:lnSpc>
                <a:spcPts val="5440"/>
              </a:lnSpc>
              <a:spcBef>
                <a:spcPct val="0"/>
              </a:spcBef>
            </a:pPr>
            <a:r>
              <a:rPr lang="en-US" sz="3886">
                <a:solidFill>
                  <a:srgbClr val="FEFEFE"/>
                </a:solidFill>
                <a:latin typeface="Quicksand"/>
              </a:rPr>
              <a:t>non fonctionnelle.</a:t>
            </a:r>
          </a:p>
        </p:txBody>
      </p:sp>
      <p:sp>
        <p:nvSpPr>
          <p:cNvPr id="11" name="TextBox 11"/>
          <p:cNvSpPr txBox="1"/>
          <p:nvPr/>
        </p:nvSpPr>
        <p:spPr>
          <a:xfrm>
            <a:off x="10710710" y="2073038"/>
            <a:ext cx="5442334" cy="663501"/>
          </a:xfrm>
          <a:prstGeom prst="rect">
            <a:avLst/>
          </a:prstGeom>
        </p:spPr>
        <p:txBody>
          <a:bodyPr lIns="0" tIns="0" rIns="0" bIns="0" rtlCol="0" anchor="t">
            <a:spAutoFit/>
          </a:bodyPr>
          <a:lstStyle/>
          <a:p>
            <a:pPr algn="l">
              <a:lnSpc>
                <a:spcPts val="5440"/>
              </a:lnSpc>
              <a:spcBef>
                <a:spcPct val="0"/>
              </a:spcBef>
            </a:pPr>
            <a:r>
              <a:rPr lang="en-US" sz="3886">
                <a:solidFill>
                  <a:srgbClr val="FEFEFE"/>
                </a:solidFill>
                <a:latin typeface="Quicksand"/>
              </a:rPr>
              <a:t>Partie gestion de projet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3579164" y="844272"/>
            <a:ext cx="11129673" cy="8658412"/>
            <a:chOff x="0" y="0"/>
            <a:chExt cx="2931272" cy="2280405"/>
          </a:xfrm>
        </p:grpSpPr>
        <p:sp>
          <p:nvSpPr>
            <p:cNvPr id="4" name="Freeform 4"/>
            <p:cNvSpPr/>
            <p:nvPr/>
          </p:nvSpPr>
          <p:spPr>
            <a:xfrm>
              <a:off x="0" y="0"/>
              <a:ext cx="2931272" cy="2280405"/>
            </a:xfrm>
            <a:custGeom>
              <a:avLst/>
              <a:gdLst/>
              <a:ahLst/>
              <a:cxnLst/>
              <a:rect l="l" t="t" r="r" b="b"/>
              <a:pathLst>
                <a:path w="2931272" h="2280405">
                  <a:moveTo>
                    <a:pt x="6956" y="0"/>
                  </a:moveTo>
                  <a:lnTo>
                    <a:pt x="2924316" y="0"/>
                  </a:lnTo>
                  <a:cubicBezTo>
                    <a:pt x="2928158" y="0"/>
                    <a:pt x="2931272" y="3114"/>
                    <a:pt x="2931272" y="6956"/>
                  </a:cubicBezTo>
                  <a:lnTo>
                    <a:pt x="2931272" y="2273449"/>
                  </a:lnTo>
                  <a:cubicBezTo>
                    <a:pt x="2931272" y="2277291"/>
                    <a:pt x="2928158" y="2280405"/>
                    <a:pt x="2924316" y="2280405"/>
                  </a:cubicBezTo>
                  <a:lnTo>
                    <a:pt x="6956" y="2280405"/>
                  </a:lnTo>
                  <a:cubicBezTo>
                    <a:pt x="3114" y="2280405"/>
                    <a:pt x="0" y="2277291"/>
                    <a:pt x="0" y="2273449"/>
                  </a:cubicBezTo>
                  <a:lnTo>
                    <a:pt x="0" y="6956"/>
                  </a:lnTo>
                  <a:cubicBezTo>
                    <a:pt x="0" y="3114"/>
                    <a:pt x="3114" y="0"/>
                    <a:pt x="6956" y="0"/>
                  </a:cubicBezTo>
                  <a:close/>
                </a:path>
              </a:pathLst>
            </a:custGeom>
            <a:solidFill>
              <a:srgbClr val="CBAFDB"/>
            </a:solidFill>
            <a:ln w="19050" cap="sq">
              <a:solidFill>
                <a:srgbClr val="FFFFFF"/>
              </a:solidFill>
              <a:prstDash val="solid"/>
              <a:miter/>
            </a:ln>
          </p:spPr>
          <p:txBody>
            <a:bodyPr/>
            <a:lstStyle/>
            <a:p>
              <a:endParaRPr lang="fr-FR"/>
            </a:p>
          </p:txBody>
        </p:sp>
        <p:sp>
          <p:nvSpPr>
            <p:cNvPr id="5" name="TextBox 5"/>
            <p:cNvSpPr txBox="1"/>
            <p:nvPr/>
          </p:nvSpPr>
          <p:spPr>
            <a:xfrm>
              <a:off x="0" y="-38100"/>
              <a:ext cx="2931272" cy="231850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067013" y="1256770"/>
            <a:ext cx="10153974" cy="7833416"/>
          </a:xfrm>
          <a:custGeom>
            <a:avLst/>
            <a:gdLst/>
            <a:ahLst/>
            <a:cxnLst/>
            <a:rect l="l" t="t" r="r" b="b"/>
            <a:pathLst>
              <a:path w="10153974" h="7833416">
                <a:moveTo>
                  <a:pt x="0" y="0"/>
                </a:moveTo>
                <a:lnTo>
                  <a:pt x="10153974" y="0"/>
                </a:lnTo>
                <a:lnTo>
                  <a:pt x="10153974" y="7833416"/>
                </a:lnTo>
                <a:lnTo>
                  <a:pt x="0" y="7833416"/>
                </a:lnTo>
                <a:lnTo>
                  <a:pt x="0" y="0"/>
                </a:lnTo>
                <a:close/>
              </a:path>
            </a:pathLst>
          </a:custGeom>
          <a:blipFill>
            <a:blip r:embed="rId3"/>
            <a:stretch>
              <a:fillRect/>
            </a:stretch>
          </a:blipFill>
        </p:spPr>
        <p:txBody>
          <a:bodyPr/>
          <a:lstStyle/>
          <a:p>
            <a:endParaRPr lang="fr-F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2095784" y="1855930"/>
            <a:ext cx="14351775" cy="7864773"/>
          </a:xfrm>
          <a:custGeom>
            <a:avLst/>
            <a:gdLst/>
            <a:ahLst/>
            <a:cxnLst/>
            <a:rect l="l" t="t" r="r" b="b"/>
            <a:pathLst>
              <a:path w="14351775" h="7864773">
                <a:moveTo>
                  <a:pt x="0" y="0"/>
                </a:moveTo>
                <a:lnTo>
                  <a:pt x="14351775" y="0"/>
                </a:lnTo>
                <a:lnTo>
                  <a:pt x="14351775" y="7864772"/>
                </a:lnTo>
                <a:lnTo>
                  <a:pt x="0" y="7864772"/>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133424" y="422851"/>
            <a:ext cx="11911409" cy="1074420"/>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Analyse des risques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fr-FR"/>
          </a:p>
        </p:txBody>
      </p:sp>
      <p:grpSp>
        <p:nvGrpSpPr>
          <p:cNvPr id="3" name="Group 3"/>
          <p:cNvGrpSpPr/>
          <p:nvPr/>
        </p:nvGrpSpPr>
        <p:grpSpPr>
          <a:xfrm>
            <a:off x="4269763" y="0"/>
            <a:ext cx="9274613" cy="1412226"/>
            <a:chOff x="0" y="0"/>
            <a:chExt cx="2442696" cy="371944"/>
          </a:xfrm>
        </p:grpSpPr>
        <p:sp>
          <p:nvSpPr>
            <p:cNvPr id="4" name="Freeform 4"/>
            <p:cNvSpPr/>
            <p:nvPr/>
          </p:nvSpPr>
          <p:spPr>
            <a:xfrm>
              <a:off x="0" y="0"/>
              <a:ext cx="2442696" cy="371944"/>
            </a:xfrm>
            <a:custGeom>
              <a:avLst/>
              <a:gdLst/>
              <a:ahLst/>
              <a:cxnLst/>
              <a:rect l="l" t="t" r="r" b="b"/>
              <a:pathLst>
                <a:path w="2442696" h="371944">
                  <a:moveTo>
                    <a:pt x="8347" y="0"/>
                  </a:moveTo>
                  <a:lnTo>
                    <a:pt x="2434349" y="0"/>
                  </a:lnTo>
                  <a:cubicBezTo>
                    <a:pt x="2438959" y="0"/>
                    <a:pt x="2442696" y="3737"/>
                    <a:pt x="2442696" y="8347"/>
                  </a:cubicBezTo>
                  <a:lnTo>
                    <a:pt x="2442696" y="363597"/>
                  </a:lnTo>
                  <a:cubicBezTo>
                    <a:pt x="2442696" y="365811"/>
                    <a:pt x="2441817" y="367934"/>
                    <a:pt x="2440252" y="369499"/>
                  </a:cubicBezTo>
                  <a:cubicBezTo>
                    <a:pt x="2438686" y="371065"/>
                    <a:pt x="2436563" y="371944"/>
                    <a:pt x="2434349" y="371944"/>
                  </a:cubicBezTo>
                  <a:lnTo>
                    <a:pt x="8347" y="371944"/>
                  </a:lnTo>
                  <a:cubicBezTo>
                    <a:pt x="3737" y="371944"/>
                    <a:pt x="0" y="368207"/>
                    <a:pt x="0" y="363597"/>
                  </a:cubicBezTo>
                  <a:lnTo>
                    <a:pt x="0" y="8347"/>
                  </a:lnTo>
                  <a:cubicBezTo>
                    <a:pt x="0" y="6134"/>
                    <a:pt x="879" y="4010"/>
                    <a:pt x="2445" y="2445"/>
                  </a:cubicBezTo>
                  <a:cubicBezTo>
                    <a:pt x="4010" y="879"/>
                    <a:pt x="6134" y="0"/>
                    <a:pt x="8347" y="0"/>
                  </a:cubicBezTo>
                  <a:close/>
                </a:path>
              </a:pathLst>
            </a:custGeom>
            <a:solidFill>
              <a:srgbClr val="324D80"/>
            </a:solidFill>
            <a:ln w="19050" cap="sq">
              <a:solidFill>
                <a:srgbClr val="FFFFFF"/>
              </a:solidFill>
              <a:prstDash val="solid"/>
              <a:miter/>
            </a:ln>
          </p:spPr>
          <p:txBody>
            <a:bodyPr/>
            <a:lstStyle/>
            <a:p>
              <a:endParaRPr lang="fr-FR"/>
            </a:p>
          </p:txBody>
        </p:sp>
        <p:sp>
          <p:nvSpPr>
            <p:cNvPr id="5" name="TextBox 5"/>
            <p:cNvSpPr txBox="1"/>
            <p:nvPr/>
          </p:nvSpPr>
          <p:spPr>
            <a:xfrm>
              <a:off x="0" y="-38100"/>
              <a:ext cx="2442696" cy="41004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96297" y="1849680"/>
            <a:ext cx="16095405" cy="7408620"/>
          </a:xfrm>
          <a:custGeom>
            <a:avLst/>
            <a:gdLst/>
            <a:ahLst/>
            <a:cxnLst/>
            <a:rect l="l" t="t" r="r" b="b"/>
            <a:pathLst>
              <a:path w="16095405" h="7408620">
                <a:moveTo>
                  <a:pt x="0" y="0"/>
                </a:moveTo>
                <a:lnTo>
                  <a:pt x="16095406" y="0"/>
                </a:lnTo>
                <a:lnTo>
                  <a:pt x="16095406" y="7408620"/>
                </a:lnTo>
                <a:lnTo>
                  <a:pt x="0" y="7408620"/>
                </a:lnTo>
                <a:lnTo>
                  <a:pt x="0" y="0"/>
                </a:lnTo>
                <a:close/>
              </a:path>
            </a:pathLst>
          </a:custGeom>
          <a:blipFill>
            <a:blip r:embed="rId3"/>
            <a:stretch>
              <a:fillRect/>
            </a:stretch>
          </a:blipFill>
        </p:spPr>
        <p:txBody>
          <a:bodyPr/>
          <a:lstStyle/>
          <a:p>
            <a:endParaRPr lang="fr-FR"/>
          </a:p>
        </p:txBody>
      </p:sp>
      <p:sp>
        <p:nvSpPr>
          <p:cNvPr id="7" name="Freeform 7"/>
          <p:cNvSpPr/>
          <p:nvPr/>
        </p:nvSpPr>
        <p:spPr>
          <a:xfrm>
            <a:off x="16047805" y="9061753"/>
            <a:ext cx="2240195" cy="1225247"/>
          </a:xfrm>
          <a:custGeom>
            <a:avLst/>
            <a:gdLst/>
            <a:ahLst/>
            <a:cxnLst/>
            <a:rect l="l" t="t" r="r" b="b"/>
            <a:pathLst>
              <a:path w="2240195" h="1225247">
                <a:moveTo>
                  <a:pt x="0" y="0"/>
                </a:moveTo>
                <a:lnTo>
                  <a:pt x="2240195" y="0"/>
                </a:lnTo>
                <a:lnTo>
                  <a:pt x="2240195" y="1225247"/>
                </a:lnTo>
                <a:lnTo>
                  <a:pt x="0" y="1225247"/>
                </a:lnTo>
                <a:lnTo>
                  <a:pt x="0" y="0"/>
                </a:lnTo>
                <a:close/>
              </a:path>
            </a:pathLst>
          </a:custGeom>
          <a:blipFill>
            <a:blip r:embed="rId4"/>
            <a:stretch>
              <a:fillRect l="-7708" t="-8816" b="-7935"/>
            </a:stretch>
          </a:blipFill>
        </p:spPr>
        <p:txBody>
          <a:bodyPr/>
          <a:lstStyle/>
          <a:p>
            <a:endParaRPr lang="fr-FR"/>
          </a:p>
        </p:txBody>
      </p:sp>
      <p:sp>
        <p:nvSpPr>
          <p:cNvPr id="8" name="TextBox 8"/>
          <p:cNvSpPr txBox="1"/>
          <p:nvPr/>
        </p:nvSpPr>
        <p:spPr>
          <a:xfrm>
            <a:off x="5283050" y="380487"/>
            <a:ext cx="7248039" cy="905637"/>
          </a:xfrm>
          <a:prstGeom prst="rect">
            <a:avLst/>
          </a:prstGeom>
        </p:spPr>
        <p:txBody>
          <a:bodyPr lIns="0" tIns="0" rIns="0" bIns="0" rtlCol="0" anchor="t">
            <a:spAutoFit/>
          </a:bodyPr>
          <a:lstStyle/>
          <a:p>
            <a:pPr algn="ctr">
              <a:lnSpc>
                <a:spcPts val="6804"/>
              </a:lnSpc>
            </a:pPr>
            <a:r>
              <a:rPr lang="en-US" sz="6300">
                <a:solidFill>
                  <a:srgbClr val="FFFFFF"/>
                </a:solidFill>
                <a:latin typeface="Eastman Alt Pack Bold"/>
              </a:rPr>
              <a:t>Planning et RACI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364227" y="3857340"/>
            <a:ext cx="13559545" cy="2600895"/>
          </a:xfrm>
          <a:prstGeom prst="rect">
            <a:avLst/>
          </a:prstGeom>
        </p:spPr>
        <p:txBody>
          <a:bodyPr lIns="0" tIns="0" rIns="0" bIns="0" rtlCol="0" anchor="t">
            <a:spAutoFit/>
          </a:bodyPr>
          <a:lstStyle/>
          <a:p>
            <a:pPr algn="ctr">
              <a:lnSpc>
                <a:spcPts val="4090"/>
              </a:lnSpc>
            </a:pPr>
            <a:r>
              <a:rPr lang="en-US" sz="3787">
                <a:solidFill>
                  <a:srgbClr val="FFFFFF"/>
                </a:solidFill>
                <a:latin typeface="Eastman Alt Pack Bold"/>
              </a:rPr>
              <a:t>La conception d'un site web sécurisé permettant aux équipes de validation avionique de Thales Alenia Space de partager et gérer les bonnes pratiques de test, avec la possibilité d'exporter une checklist en format PDF ou CSV</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4269763" y="0"/>
            <a:ext cx="9274613" cy="1412226"/>
            <a:chOff x="0" y="0"/>
            <a:chExt cx="2442696" cy="371944"/>
          </a:xfrm>
        </p:grpSpPr>
        <p:sp>
          <p:nvSpPr>
            <p:cNvPr id="4" name="Freeform 4"/>
            <p:cNvSpPr/>
            <p:nvPr/>
          </p:nvSpPr>
          <p:spPr>
            <a:xfrm>
              <a:off x="0" y="0"/>
              <a:ext cx="2442696" cy="371944"/>
            </a:xfrm>
            <a:custGeom>
              <a:avLst/>
              <a:gdLst/>
              <a:ahLst/>
              <a:cxnLst/>
              <a:rect l="l" t="t" r="r" b="b"/>
              <a:pathLst>
                <a:path w="2442696" h="371944">
                  <a:moveTo>
                    <a:pt x="8347" y="0"/>
                  </a:moveTo>
                  <a:lnTo>
                    <a:pt x="2434349" y="0"/>
                  </a:lnTo>
                  <a:cubicBezTo>
                    <a:pt x="2438959" y="0"/>
                    <a:pt x="2442696" y="3737"/>
                    <a:pt x="2442696" y="8347"/>
                  </a:cubicBezTo>
                  <a:lnTo>
                    <a:pt x="2442696" y="363597"/>
                  </a:lnTo>
                  <a:cubicBezTo>
                    <a:pt x="2442696" y="365811"/>
                    <a:pt x="2441817" y="367934"/>
                    <a:pt x="2440252" y="369499"/>
                  </a:cubicBezTo>
                  <a:cubicBezTo>
                    <a:pt x="2438686" y="371065"/>
                    <a:pt x="2436563" y="371944"/>
                    <a:pt x="2434349" y="371944"/>
                  </a:cubicBezTo>
                  <a:lnTo>
                    <a:pt x="8347" y="371944"/>
                  </a:lnTo>
                  <a:cubicBezTo>
                    <a:pt x="3737" y="371944"/>
                    <a:pt x="0" y="368207"/>
                    <a:pt x="0" y="363597"/>
                  </a:cubicBezTo>
                  <a:lnTo>
                    <a:pt x="0" y="8347"/>
                  </a:lnTo>
                  <a:cubicBezTo>
                    <a:pt x="0" y="6134"/>
                    <a:pt x="879" y="4010"/>
                    <a:pt x="2445" y="2445"/>
                  </a:cubicBezTo>
                  <a:cubicBezTo>
                    <a:pt x="4010" y="879"/>
                    <a:pt x="6134" y="0"/>
                    <a:pt x="8347" y="0"/>
                  </a:cubicBezTo>
                  <a:close/>
                </a:path>
              </a:pathLst>
            </a:custGeom>
            <a:solidFill>
              <a:srgbClr val="324D80"/>
            </a:solidFill>
            <a:ln w="19050" cap="sq">
              <a:solidFill>
                <a:srgbClr val="FFFFFF"/>
              </a:solidFill>
              <a:prstDash val="solid"/>
              <a:miter/>
            </a:ln>
          </p:spPr>
          <p:txBody>
            <a:bodyPr/>
            <a:lstStyle/>
            <a:p>
              <a:endParaRPr lang="fr-FR"/>
            </a:p>
          </p:txBody>
        </p:sp>
        <p:sp>
          <p:nvSpPr>
            <p:cNvPr id="5" name="TextBox 5"/>
            <p:cNvSpPr txBox="1"/>
            <p:nvPr/>
          </p:nvSpPr>
          <p:spPr>
            <a:xfrm>
              <a:off x="0" y="-38100"/>
              <a:ext cx="2442696" cy="41004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187682" y="4189786"/>
            <a:ext cx="15912637" cy="4740441"/>
          </a:xfrm>
          <a:custGeom>
            <a:avLst/>
            <a:gdLst/>
            <a:ahLst/>
            <a:cxnLst/>
            <a:rect l="l" t="t" r="r" b="b"/>
            <a:pathLst>
              <a:path w="15912637" h="4740441">
                <a:moveTo>
                  <a:pt x="0" y="0"/>
                </a:moveTo>
                <a:lnTo>
                  <a:pt x="15912636" y="0"/>
                </a:lnTo>
                <a:lnTo>
                  <a:pt x="15912636" y="4740441"/>
                </a:lnTo>
                <a:lnTo>
                  <a:pt x="0" y="4740441"/>
                </a:lnTo>
                <a:lnTo>
                  <a:pt x="0" y="0"/>
                </a:lnTo>
                <a:close/>
              </a:path>
            </a:pathLst>
          </a:custGeom>
          <a:blipFill>
            <a:blip r:embed="rId3"/>
            <a:stretch>
              <a:fillRect/>
            </a:stretch>
          </a:blipFill>
        </p:spPr>
        <p:txBody>
          <a:bodyPr/>
          <a:lstStyle/>
          <a:p>
            <a:endParaRPr lang="fr-FR"/>
          </a:p>
        </p:txBody>
      </p:sp>
      <p:sp>
        <p:nvSpPr>
          <p:cNvPr id="7" name="TextBox 7"/>
          <p:cNvSpPr txBox="1"/>
          <p:nvPr/>
        </p:nvSpPr>
        <p:spPr>
          <a:xfrm>
            <a:off x="5283050" y="394485"/>
            <a:ext cx="7248039" cy="905637"/>
          </a:xfrm>
          <a:prstGeom prst="rect">
            <a:avLst/>
          </a:prstGeom>
        </p:spPr>
        <p:txBody>
          <a:bodyPr lIns="0" tIns="0" rIns="0" bIns="0" rtlCol="0" anchor="t">
            <a:spAutoFit/>
          </a:bodyPr>
          <a:lstStyle/>
          <a:p>
            <a:pPr algn="ctr">
              <a:lnSpc>
                <a:spcPts val="6804"/>
              </a:lnSpc>
            </a:pPr>
            <a:r>
              <a:rPr lang="en-US" sz="6300">
                <a:solidFill>
                  <a:srgbClr val="FFFFFF"/>
                </a:solidFill>
                <a:latin typeface="Eastman Alt Pack Bold"/>
              </a:rPr>
              <a:t>Planning et RACI</a:t>
            </a:r>
          </a:p>
        </p:txBody>
      </p:sp>
      <p:sp>
        <p:nvSpPr>
          <p:cNvPr id="8" name="TextBox 8"/>
          <p:cNvSpPr txBox="1"/>
          <p:nvPr/>
        </p:nvSpPr>
        <p:spPr>
          <a:xfrm>
            <a:off x="1187682" y="2623248"/>
            <a:ext cx="15912637" cy="887021"/>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RACI PREVU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4269763" y="0"/>
            <a:ext cx="9274613" cy="1412226"/>
            <a:chOff x="0" y="0"/>
            <a:chExt cx="2442696" cy="371944"/>
          </a:xfrm>
        </p:grpSpPr>
        <p:sp>
          <p:nvSpPr>
            <p:cNvPr id="4" name="Freeform 4"/>
            <p:cNvSpPr/>
            <p:nvPr/>
          </p:nvSpPr>
          <p:spPr>
            <a:xfrm>
              <a:off x="0" y="0"/>
              <a:ext cx="2442696" cy="371944"/>
            </a:xfrm>
            <a:custGeom>
              <a:avLst/>
              <a:gdLst/>
              <a:ahLst/>
              <a:cxnLst/>
              <a:rect l="l" t="t" r="r" b="b"/>
              <a:pathLst>
                <a:path w="2442696" h="371944">
                  <a:moveTo>
                    <a:pt x="8347" y="0"/>
                  </a:moveTo>
                  <a:lnTo>
                    <a:pt x="2434349" y="0"/>
                  </a:lnTo>
                  <a:cubicBezTo>
                    <a:pt x="2438959" y="0"/>
                    <a:pt x="2442696" y="3737"/>
                    <a:pt x="2442696" y="8347"/>
                  </a:cubicBezTo>
                  <a:lnTo>
                    <a:pt x="2442696" y="363597"/>
                  </a:lnTo>
                  <a:cubicBezTo>
                    <a:pt x="2442696" y="365811"/>
                    <a:pt x="2441817" y="367934"/>
                    <a:pt x="2440252" y="369499"/>
                  </a:cubicBezTo>
                  <a:cubicBezTo>
                    <a:pt x="2438686" y="371065"/>
                    <a:pt x="2436563" y="371944"/>
                    <a:pt x="2434349" y="371944"/>
                  </a:cubicBezTo>
                  <a:lnTo>
                    <a:pt x="8347" y="371944"/>
                  </a:lnTo>
                  <a:cubicBezTo>
                    <a:pt x="3737" y="371944"/>
                    <a:pt x="0" y="368207"/>
                    <a:pt x="0" y="363597"/>
                  </a:cubicBezTo>
                  <a:lnTo>
                    <a:pt x="0" y="8347"/>
                  </a:lnTo>
                  <a:cubicBezTo>
                    <a:pt x="0" y="6134"/>
                    <a:pt x="879" y="4010"/>
                    <a:pt x="2445" y="2445"/>
                  </a:cubicBezTo>
                  <a:cubicBezTo>
                    <a:pt x="4010" y="879"/>
                    <a:pt x="6134" y="0"/>
                    <a:pt x="8347" y="0"/>
                  </a:cubicBezTo>
                  <a:close/>
                </a:path>
              </a:pathLst>
            </a:custGeom>
            <a:solidFill>
              <a:srgbClr val="324D80"/>
            </a:solidFill>
            <a:ln w="19050" cap="sq">
              <a:solidFill>
                <a:srgbClr val="FFFFFF"/>
              </a:solidFill>
              <a:prstDash val="solid"/>
              <a:miter/>
            </a:ln>
          </p:spPr>
          <p:txBody>
            <a:bodyPr/>
            <a:lstStyle/>
            <a:p>
              <a:endParaRPr lang="fr-FR"/>
            </a:p>
          </p:txBody>
        </p:sp>
        <p:sp>
          <p:nvSpPr>
            <p:cNvPr id="5" name="TextBox 5"/>
            <p:cNvSpPr txBox="1"/>
            <p:nvPr/>
          </p:nvSpPr>
          <p:spPr>
            <a:xfrm>
              <a:off x="0" y="-38100"/>
              <a:ext cx="2442696" cy="41004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712412" y="3977082"/>
            <a:ext cx="14863175" cy="5281218"/>
          </a:xfrm>
          <a:custGeom>
            <a:avLst/>
            <a:gdLst/>
            <a:ahLst/>
            <a:cxnLst/>
            <a:rect l="l" t="t" r="r" b="b"/>
            <a:pathLst>
              <a:path w="14863175" h="5281218">
                <a:moveTo>
                  <a:pt x="0" y="0"/>
                </a:moveTo>
                <a:lnTo>
                  <a:pt x="14863176" y="0"/>
                </a:lnTo>
                <a:lnTo>
                  <a:pt x="14863176" y="5281218"/>
                </a:lnTo>
                <a:lnTo>
                  <a:pt x="0" y="5281218"/>
                </a:lnTo>
                <a:lnTo>
                  <a:pt x="0" y="0"/>
                </a:lnTo>
                <a:close/>
              </a:path>
            </a:pathLst>
          </a:custGeom>
          <a:blipFill>
            <a:blip r:embed="rId3"/>
            <a:stretch>
              <a:fillRect/>
            </a:stretch>
          </a:blipFill>
        </p:spPr>
        <p:txBody>
          <a:bodyPr/>
          <a:lstStyle/>
          <a:p>
            <a:endParaRPr lang="fr-FR"/>
          </a:p>
        </p:txBody>
      </p:sp>
      <p:sp>
        <p:nvSpPr>
          <p:cNvPr id="7" name="TextBox 7"/>
          <p:cNvSpPr txBox="1"/>
          <p:nvPr/>
        </p:nvSpPr>
        <p:spPr>
          <a:xfrm>
            <a:off x="5283050" y="380487"/>
            <a:ext cx="7248039" cy="905637"/>
          </a:xfrm>
          <a:prstGeom prst="rect">
            <a:avLst/>
          </a:prstGeom>
        </p:spPr>
        <p:txBody>
          <a:bodyPr lIns="0" tIns="0" rIns="0" bIns="0" rtlCol="0" anchor="t">
            <a:spAutoFit/>
          </a:bodyPr>
          <a:lstStyle/>
          <a:p>
            <a:pPr algn="ctr">
              <a:lnSpc>
                <a:spcPts val="6804"/>
              </a:lnSpc>
            </a:pPr>
            <a:r>
              <a:rPr lang="en-US" sz="6300">
                <a:solidFill>
                  <a:srgbClr val="FFFFFF"/>
                </a:solidFill>
                <a:latin typeface="Eastman Alt Pack Bold"/>
              </a:rPr>
              <a:t>Planning et RACI</a:t>
            </a:r>
          </a:p>
        </p:txBody>
      </p:sp>
      <p:sp>
        <p:nvSpPr>
          <p:cNvPr id="8" name="TextBox 8"/>
          <p:cNvSpPr txBox="1"/>
          <p:nvPr/>
        </p:nvSpPr>
        <p:spPr>
          <a:xfrm>
            <a:off x="1187682" y="2393620"/>
            <a:ext cx="15912637" cy="887021"/>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RACI REEL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fr-FR"/>
          </a:p>
        </p:txBody>
      </p:sp>
      <p:grpSp>
        <p:nvGrpSpPr>
          <p:cNvPr id="3" name="Group 3"/>
          <p:cNvGrpSpPr/>
          <p:nvPr/>
        </p:nvGrpSpPr>
        <p:grpSpPr>
          <a:xfrm>
            <a:off x="4246673" y="113919"/>
            <a:ext cx="9274613" cy="2414208"/>
            <a:chOff x="0" y="0"/>
            <a:chExt cx="2442696" cy="635841"/>
          </a:xfrm>
        </p:grpSpPr>
        <p:sp>
          <p:nvSpPr>
            <p:cNvPr id="4" name="Freeform 4"/>
            <p:cNvSpPr/>
            <p:nvPr/>
          </p:nvSpPr>
          <p:spPr>
            <a:xfrm>
              <a:off x="0" y="0"/>
              <a:ext cx="2442696" cy="635841"/>
            </a:xfrm>
            <a:custGeom>
              <a:avLst/>
              <a:gdLst/>
              <a:ahLst/>
              <a:cxnLst/>
              <a:rect l="l" t="t" r="r" b="b"/>
              <a:pathLst>
                <a:path w="2442696" h="635841">
                  <a:moveTo>
                    <a:pt x="8347" y="0"/>
                  </a:moveTo>
                  <a:lnTo>
                    <a:pt x="2434349" y="0"/>
                  </a:lnTo>
                  <a:cubicBezTo>
                    <a:pt x="2438959" y="0"/>
                    <a:pt x="2442696" y="3737"/>
                    <a:pt x="2442696" y="8347"/>
                  </a:cubicBezTo>
                  <a:lnTo>
                    <a:pt x="2442696" y="627493"/>
                  </a:lnTo>
                  <a:cubicBezTo>
                    <a:pt x="2442696" y="629707"/>
                    <a:pt x="2441817" y="631830"/>
                    <a:pt x="2440252" y="633396"/>
                  </a:cubicBezTo>
                  <a:cubicBezTo>
                    <a:pt x="2438686" y="634961"/>
                    <a:pt x="2436563" y="635841"/>
                    <a:pt x="2434349" y="635841"/>
                  </a:cubicBezTo>
                  <a:lnTo>
                    <a:pt x="8347" y="635841"/>
                  </a:lnTo>
                  <a:cubicBezTo>
                    <a:pt x="6134" y="635841"/>
                    <a:pt x="4010" y="634961"/>
                    <a:pt x="2445" y="633396"/>
                  </a:cubicBezTo>
                  <a:cubicBezTo>
                    <a:pt x="879" y="631830"/>
                    <a:pt x="0" y="629707"/>
                    <a:pt x="0" y="627493"/>
                  </a:cubicBezTo>
                  <a:lnTo>
                    <a:pt x="0" y="8347"/>
                  </a:lnTo>
                  <a:cubicBezTo>
                    <a:pt x="0" y="6134"/>
                    <a:pt x="879" y="4010"/>
                    <a:pt x="2445" y="2445"/>
                  </a:cubicBezTo>
                  <a:cubicBezTo>
                    <a:pt x="4010" y="879"/>
                    <a:pt x="6134" y="0"/>
                    <a:pt x="8347" y="0"/>
                  </a:cubicBezTo>
                  <a:close/>
                </a:path>
              </a:pathLst>
            </a:custGeom>
            <a:solidFill>
              <a:srgbClr val="CBAFDB"/>
            </a:solidFill>
            <a:ln w="19050" cap="sq">
              <a:solidFill>
                <a:srgbClr val="FFFFFF"/>
              </a:solidFill>
              <a:prstDash val="solid"/>
              <a:miter/>
            </a:ln>
          </p:spPr>
          <p:txBody>
            <a:bodyPr/>
            <a:lstStyle/>
            <a:p>
              <a:endParaRPr lang="fr-FR"/>
            </a:p>
          </p:txBody>
        </p:sp>
        <p:sp>
          <p:nvSpPr>
            <p:cNvPr id="5" name="TextBox 5"/>
            <p:cNvSpPr txBox="1"/>
            <p:nvPr/>
          </p:nvSpPr>
          <p:spPr>
            <a:xfrm>
              <a:off x="0" y="-38100"/>
              <a:ext cx="2442696" cy="67394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259961" y="463391"/>
            <a:ext cx="7248039" cy="1772412"/>
          </a:xfrm>
          <a:prstGeom prst="rect">
            <a:avLst/>
          </a:prstGeom>
        </p:spPr>
        <p:txBody>
          <a:bodyPr lIns="0" tIns="0" rIns="0" bIns="0" rtlCol="0" anchor="t">
            <a:spAutoFit/>
          </a:bodyPr>
          <a:lstStyle/>
          <a:p>
            <a:pPr algn="ctr">
              <a:lnSpc>
                <a:spcPts val="6804"/>
              </a:lnSpc>
            </a:pPr>
            <a:r>
              <a:rPr lang="en-US" sz="6300">
                <a:solidFill>
                  <a:srgbClr val="FFFFFF"/>
                </a:solidFill>
                <a:latin typeface="Eastman Alt Pack Bold"/>
              </a:rPr>
              <a:t>Retour et expérience</a:t>
            </a:r>
          </a:p>
        </p:txBody>
      </p:sp>
      <p:grpSp>
        <p:nvGrpSpPr>
          <p:cNvPr id="7" name="Group 7"/>
          <p:cNvGrpSpPr/>
          <p:nvPr/>
        </p:nvGrpSpPr>
        <p:grpSpPr>
          <a:xfrm>
            <a:off x="2075160" y="3936396"/>
            <a:ext cx="14077303" cy="5203889"/>
            <a:chOff x="0" y="0"/>
            <a:chExt cx="3707603" cy="1370572"/>
          </a:xfrm>
        </p:grpSpPr>
        <p:sp>
          <p:nvSpPr>
            <p:cNvPr id="8" name="Freeform 8"/>
            <p:cNvSpPr/>
            <p:nvPr/>
          </p:nvSpPr>
          <p:spPr>
            <a:xfrm>
              <a:off x="0" y="0"/>
              <a:ext cx="3707602" cy="1370572"/>
            </a:xfrm>
            <a:custGeom>
              <a:avLst/>
              <a:gdLst/>
              <a:ahLst/>
              <a:cxnLst/>
              <a:rect l="l" t="t" r="r" b="b"/>
              <a:pathLst>
                <a:path w="3707602" h="1370572">
                  <a:moveTo>
                    <a:pt x="5500" y="0"/>
                  </a:moveTo>
                  <a:lnTo>
                    <a:pt x="3702103" y="0"/>
                  </a:lnTo>
                  <a:cubicBezTo>
                    <a:pt x="3703562" y="0"/>
                    <a:pt x="3704960" y="579"/>
                    <a:pt x="3705992" y="1611"/>
                  </a:cubicBezTo>
                  <a:cubicBezTo>
                    <a:pt x="3707023" y="2642"/>
                    <a:pt x="3707602" y="4041"/>
                    <a:pt x="3707602" y="5500"/>
                  </a:cubicBezTo>
                  <a:lnTo>
                    <a:pt x="3707602" y="1365072"/>
                  </a:lnTo>
                  <a:cubicBezTo>
                    <a:pt x="3707602" y="1366531"/>
                    <a:pt x="3707023" y="1367929"/>
                    <a:pt x="3705992" y="1368961"/>
                  </a:cubicBezTo>
                  <a:cubicBezTo>
                    <a:pt x="3704960" y="1369992"/>
                    <a:pt x="3703562" y="1370572"/>
                    <a:pt x="3702103" y="1370572"/>
                  </a:cubicBezTo>
                  <a:lnTo>
                    <a:pt x="5500" y="1370572"/>
                  </a:lnTo>
                  <a:cubicBezTo>
                    <a:pt x="4041" y="1370572"/>
                    <a:pt x="2642" y="1369992"/>
                    <a:pt x="1611" y="1368961"/>
                  </a:cubicBezTo>
                  <a:cubicBezTo>
                    <a:pt x="579" y="1367929"/>
                    <a:pt x="0" y="1366531"/>
                    <a:pt x="0" y="1365072"/>
                  </a:cubicBezTo>
                  <a:lnTo>
                    <a:pt x="0" y="5500"/>
                  </a:lnTo>
                  <a:cubicBezTo>
                    <a:pt x="0" y="4041"/>
                    <a:pt x="579" y="2642"/>
                    <a:pt x="1611" y="1611"/>
                  </a:cubicBezTo>
                  <a:cubicBezTo>
                    <a:pt x="2642" y="579"/>
                    <a:pt x="4041" y="0"/>
                    <a:pt x="5500" y="0"/>
                  </a:cubicBezTo>
                  <a:close/>
                </a:path>
              </a:pathLst>
            </a:custGeom>
            <a:solidFill>
              <a:srgbClr val="CBAFDB"/>
            </a:solidFill>
            <a:ln w="19050" cap="sq">
              <a:solidFill>
                <a:srgbClr val="FFFFFF"/>
              </a:solidFill>
              <a:prstDash val="solid"/>
              <a:miter/>
            </a:ln>
          </p:spPr>
          <p:txBody>
            <a:bodyPr/>
            <a:lstStyle/>
            <a:p>
              <a:endParaRPr lang="fr-FR"/>
            </a:p>
          </p:txBody>
        </p:sp>
        <p:sp>
          <p:nvSpPr>
            <p:cNvPr id="9" name="TextBox 9"/>
            <p:cNvSpPr txBox="1"/>
            <p:nvPr/>
          </p:nvSpPr>
          <p:spPr>
            <a:xfrm>
              <a:off x="0" y="-38100"/>
              <a:ext cx="3707603" cy="140867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422265" y="4212187"/>
            <a:ext cx="12923430" cy="7588477"/>
          </a:xfrm>
          <a:prstGeom prst="rect">
            <a:avLst/>
          </a:prstGeom>
        </p:spPr>
        <p:txBody>
          <a:bodyPr lIns="0" tIns="0" rIns="0" bIns="0" rtlCol="0" anchor="t">
            <a:spAutoFit/>
          </a:bodyPr>
          <a:lstStyle/>
          <a:p>
            <a:pPr algn="just">
              <a:lnSpc>
                <a:spcPts val="7512"/>
              </a:lnSpc>
            </a:pPr>
            <a:r>
              <a:rPr lang="en-US" sz="5366">
                <a:solidFill>
                  <a:srgbClr val="FFFFFF"/>
                </a:solidFill>
                <a:latin typeface="Open Sans"/>
              </a:rPr>
              <a:t>-Expérience enrichissante</a:t>
            </a:r>
          </a:p>
          <a:p>
            <a:pPr algn="just">
              <a:lnSpc>
                <a:spcPts val="7512"/>
              </a:lnSpc>
            </a:pPr>
            <a:r>
              <a:rPr lang="en-US" sz="5366">
                <a:solidFill>
                  <a:srgbClr val="FFFFFF"/>
                </a:solidFill>
                <a:latin typeface="Open Sans"/>
              </a:rPr>
              <a:t>-Mener un projet en groupe</a:t>
            </a:r>
          </a:p>
          <a:p>
            <a:pPr algn="just">
              <a:lnSpc>
                <a:spcPts val="7512"/>
              </a:lnSpc>
            </a:pPr>
            <a:r>
              <a:rPr lang="en-US" sz="5366">
                <a:solidFill>
                  <a:srgbClr val="FFFFFF"/>
                </a:solidFill>
                <a:latin typeface="Open Sans"/>
              </a:rPr>
              <a:t>-Compétence théorique en expérimental</a:t>
            </a:r>
          </a:p>
          <a:p>
            <a:pPr algn="just">
              <a:lnSpc>
                <a:spcPts val="7512"/>
              </a:lnSpc>
            </a:pPr>
            <a:r>
              <a:rPr lang="en-US" sz="5366">
                <a:solidFill>
                  <a:srgbClr val="FFFFFF"/>
                </a:solidFill>
                <a:latin typeface="Open Sans"/>
              </a:rPr>
              <a:t>-Ça a donné un avant goût du travail</a:t>
            </a:r>
          </a:p>
          <a:p>
            <a:pPr algn="just">
              <a:lnSpc>
                <a:spcPts val="7512"/>
              </a:lnSpc>
            </a:pPr>
            <a:endParaRPr lang="en-US" sz="5366">
              <a:solidFill>
                <a:srgbClr val="FFFFFF"/>
              </a:solidFill>
              <a:latin typeface="Open Sans"/>
            </a:endParaRPr>
          </a:p>
          <a:p>
            <a:pPr algn="just">
              <a:lnSpc>
                <a:spcPts val="7512"/>
              </a:lnSpc>
            </a:pPr>
            <a:endParaRPr lang="en-US" sz="5366">
              <a:solidFill>
                <a:srgbClr val="FFFFFF"/>
              </a:solidFill>
              <a:latin typeface="Open Sans"/>
            </a:endParaRPr>
          </a:p>
          <a:p>
            <a:pPr algn="just">
              <a:lnSpc>
                <a:spcPts val="7512"/>
              </a:lnSpc>
            </a:pPr>
            <a:endParaRPr lang="en-US" sz="5366">
              <a:solidFill>
                <a:srgbClr val="FFFFFF"/>
              </a:solidFill>
              <a:latin typeface="Open Sans"/>
            </a:endParaRPr>
          </a:p>
          <a:p>
            <a:pPr algn="just">
              <a:lnSpc>
                <a:spcPts val="7512"/>
              </a:lnSpc>
            </a:pPr>
            <a:endParaRPr lang="en-US" sz="5366">
              <a:solidFill>
                <a:srgbClr val="FFFFFF"/>
              </a:solidFill>
              <a:latin typeface="Open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TextBox 3"/>
          <p:cNvSpPr txBox="1"/>
          <p:nvPr/>
        </p:nvSpPr>
        <p:spPr>
          <a:xfrm>
            <a:off x="926757" y="810742"/>
            <a:ext cx="16434487" cy="1066688"/>
          </a:xfrm>
          <a:prstGeom prst="rect">
            <a:avLst/>
          </a:prstGeom>
        </p:spPr>
        <p:txBody>
          <a:bodyPr lIns="0" tIns="0" rIns="0" bIns="0" rtlCol="0" anchor="t">
            <a:spAutoFit/>
          </a:bodyPr>
          <a:lstStyle/>
          <a:p>
            <a:pPr algn="ctr">
              <a:lnSpc>
                <a:spcPts val="8100"/>
              </a:lnSpc>
            </a:pPr>
            <a:r>
              <a:rPr lang="en-US" sz="7500">
                <a:solidFill>
                  <a:srgbClr val="FFFFFF"/>
                </a:solidFill>
                <a:latin typeface="Eastman Alt Pack Bold"/>
              </a:rPr>
              <a:t>Notre Demos :</a:t>
            </a:r>
          </a:p>
        </p:txBody>
      </p:sp>
      <p:sp>
        <p:nvSpPr>
          <p:cNvPr id="4" name="Freeform 4"/>
          <p:cNvSpPr/>
          <p:nvPr/>
        </p:nvSpPr>
        <p:spPr>
          <a:xfrm>
            <a:off x="2322517" y="2071615"/>
            <a:ext cx="13642966" cy="7488725"/>
          </a:xfrm>
          <a:custGeom>
            <a:avLst/>
            <a:gdLst/>
            <a:ahLst/>
            <a:cxnLst/>
            <a:rect l="l" t="t" r="r" b="b"/>
            <a:pathLst>
              <a:path w="13642966" h="7488725">
                <a:moveTo>
                  <a:pt x="0" y="0"/>
                </a:moveTo>
                <a:lnTo>
                  <a:pt x="13642966" y="0"/>
                </a:lnTo>
                <a:lnTo>
                  <a:pt x="13642966" y="7488725"/>
                </a:lnTo>
                <a:lnTo>
                  <a:pt x="0" y="7488725"/>
                </a:lnTo>
                <a:lnTo>
                  <a:pt x="0" y="0"/>
                </a:lnTo>
                <a:close/>
              </a:path>
            </a:pathLst>
          </a:custGeom>
          <a:blipFill>
            <a:blip r:embed="rId3"/>
            <a:stretch>
              <a:fillRect/>
            </a:stretch>
          </a:blipFill>
        </p:spPr>
        <p:txBody>
          <a:bodyPr/>
          <a:lstStyle/>
          <a:p>
            <a:endParaRPr lang="fr-F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5604139" y="3058754"/>
            <a:ext cx="7079723" cy="6465397"/>
          </a:xfrm>
          <a:custGeom>
            <a:avLst/>
            <a:gdLst/>
            <a:ahLst/>
            <a:cxnLst/>
            <a:rect l="l" t="t" r="r" b="b"/>
            <a:pathLst>
              <a:path w="7079723" h="6465397">
                <a:moveTo>
                  <a:pt x="0" y="0"/>
                </a:moveTo>
                <a:lnTo>
                  <a:pt x="7079722" y="0"/>
                </a:lnTo>
                <a:lnTo>
                  <a:pt x="7079722" y="6465398"/>
                </a:lnTo>
                <a:lnTo>
                  <a:pt x="0" y="6465398"/>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3104843" y="1181100"/>
            <a:ext cx="12078314" cy="1877654"/>
          </a:xfrm>
          <a:prstGeom prst="rect">
            <a:avLst/>
          </a:prstGeom>
        </p:spPr>
        <p:txBody>
          <a:bodyPr lIns="0" tIns="0" rIns="0" bIns="0" rtlCol="0" anchor="t">
            <a:spAutoFit/>
          </a:bodyPr>
          <a:lstStyle/>
          <a:p>
            <a:pPr algn="ctr">
              <a:lnSpc>
                <a:spcPts val="14397"/>
              </a:lnSpc>
            </a:pPr>
            <a:r>
              <a:rPr lang="en-US" sz="13330">
                <a:solidFill>
                  <a:srgbClr val="FFFFFF"/>
                </a:solidFill>
                <a:latin typeface="Eastman Alt Pack Bold"/>
              </a:rPr>
              <a:t>Merci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474026" y="2333513"/>
            <a:ext cx="6148184" cy="5619973"/>
            <a:chOff x="0" y="0"/>
            <a:chExt cx="10420238" cy="9525000"/>
          </a:xfrm>
        </p:grpSpPr>
        <p:sp>
          <p:nvSpPr>
            <p:cNvPr id="7" name="Freeform 7"/>
            <p:cNvSpPr/>
            <p:nvPr/>
          </p:nvSpPr>
          <p:spPr>
            <a:xfrm>
              <a:off x="0" y="0"/>
              <a:ext cx="10420238" cy="9525000"/>
            </a:xfrm>
            <a:custGeom>
              <a:avLst/>
              <a:gdLst/>
              <a:ahLst/>
              <a:cxnLst/>
              <a:rect l="l" t="t" r="r" b="b"/>
              <a:pathLst>
                <a:path w="10420238" h="9525000">
                  <a:moveTo>
                    <a:pt x="0" y="9042400"/>
                  </a:moveTo>
                  <a:lnTo>
                    <a:pt x="0" y="482600"/>
                  </a:lnTo>
                  <a:cubicBezTo>
                    <a:pt x="0" y="215900"/>
                    <a:pt x="354288" y="0"/>
                    <a:pt x="791938" y="0"/>
                  </a:cubicBezTo>
                  <a:lnTo>
                    <a:pt x="9628299" y="0"/>
                  </a:lnTo>
                  <a:cubicBezTo>
                    <a:pt x="10065949" y="0"/>
                    <a:pt x="10420238" y="217170"/>
                    <a:pt x="10420238" y="482600"/>
                  </a:cubicBezTo>
                  <a:lnTo>
                    <a:pt x="10420238" y="9042400"/>
                  </a:lnTo>
                  <a:cubicBezTo>
                    <a:pt x="10420238" y="9309100"/>
                    <a:pt x="10065949" y="9525000"/>
                    <a:pt x="9628299" y="9525000"/>
                  </a:cubicBezTo>
                  <a:lnTo>
                    <a:pt x="791938" y="9525000"/>
                  </a:lnTo>
                  <a:cubicBezTo>
                    <a:pt x="356372" y="9525000"/>
                    <a:pt x="0" y="9309100"/>
                    <a:pt x="0" y="9042400"/>
                  </a:cubicBezTo>
                  <a:close/>
                </a:path>
              </a:pathLst>
            </a:custGeom>
            <a:blipFill>
              <a:blip r:embed="rId3"/>
              <a:stretch>
                <a:fillRect t="-4699" b="-4699"/>
              </a:stretch>
            </a:blipFill>
          </p:spPr>
          <p:txBody>
            <a:bodyPr/>
            <a:lstStyle/>
            <a:p>
              <a:endParaRPr lang="fr-FR"/>
            </a:p>
          </p:txBody>
        </p:sp>
      </p:grpSp>
      <p:sp>
        <p:nvSpPr>
          <p:cNvPr id="8" name="TextBox 8"/>
          <p:cNvSpPr txBox="1"/>
          <p:nvPr/>
        </p:nvSpPr>
        <p:spPr>
          <a:xfrm>
            <a:off x="2130182" y="2844165"/>
            <a:ext cx="7879240" cy="992505"/>
          </a:xfrm>
          <a:prstGeom prst="rect">
            <a:avLst/>
          </a:prstGeom>
        </p:spPr>
        <p:txBody>
          <a:bodyPr lIns="0" tIns="0" rIns="0" bIns="0" rtlCol="0" anchor="t">
            <a:spAutoFit/>
          </a:bodyPr>
          <a:lstStyle/>
          <a:p>
            <a:pPr algn="l">
              <a:lnSpc>
                <a:spcPts val="7560"/>
              </a:lnSpc>
            </a:pPr>
            <a:r>
              <a:rPr lang="en-US" sz="7000">
                <a:solidFill>
                  <a:srgbClr val="FFFFFF"/>
                </a:solidFill>
                <a:latin typeface="Eastman Alt Pack Bold"/>
              </a:rPr>
              <a:t>Notre solution</a:t>
            </a:r>
          </a:p>
        </p:txBody>
      </p:sp>
      <p:sp>
        <p:nvSpPr>
          <p:cNvPr id="9" name="TextBox 9"/>
          <p:cNvSpPr txBox="1"/>
          <p:nvPr/>
        </p:nvSpPr>
        <p:spPr>
          <a:xfrm>
            <a:off x="1842156" y="5038725"/>
            <a:ext cx="8455292" cy="1990726"/>
          </a:xfrm>
          <a:prstGeom prst="rect">
            <a:avLst/>
          </a:prstGeom>
        </p:spPr>
        <p:txBody>
          <a:bodyPr lIns="0" tIns="0" rIns="0" bIns="0" rtlCol="0" anchor="t">
            <a:spAutoFit/>
          </a:bodyPr>
          <a:lstStyle/>
          <a:p>
            <a:pPr algn="l">
              <a:lnSpc>
                <a:spcPts val="4049"/>
              </a:lnSpc>
            </a:pPr>
            <a:r>
              <a:rPr lang="en-US" sz="2499">
                <a:solidFill>
                  <a:srgbClr val="FFFFFF"/>
                </a:solidFill>
                <a:latin typeface="Quicksand Medium"/>
              </a:rPr>
              <a:t>Nous avons élaboré une solution sous la forme d'un site web, détaillant toute son infrastructure, pour résoudre efficacement cette problématique. Cette solution répondra de manière adéquate à la demande formulée.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544135" y="2000100"/>
            <a:ext cx="7790345" cy="6286800"/>
          </a:xfrm>
          <a:custGeom>
            <a:avLst/>
            <a:gdLst/>
            <a:ahLst/>
            <a:cxnLst/>
            <a:rect l="l" t="t" r="r" b="b"/>
            <a:pathLst>
              <a:path w="7790345" h="6286800">
                <a:moveTo>
                  <a:pt x="0" y="0"/>
                </a:moveTo>
                <a:lnTo>
                  <a:pt x="7790345" y="0"/>
                </a:lnTo>
                <a:lnTo>
                  <a:pt x="7790345" y="6286800"/>
                </a:lnTo>
                <a:lnTo>
                  <a:pt x="0" y="6286800"/>
                </a:lnTo>
                <a:lnTo>
                  <a:pt x="0" y="0"/>
                </a:lnTo>
                <a:close/>
              </a:path>
            </a:pathLst>
          </a:custGeom>
          <a:blipFill>
            <a:blip r:embed="rId3"/>
            <a:stretch>
              <a:fillRect/>
            </a:stretch>
          </a:blipFill>
        </p:spPr>
        <p:txBody>
          <a:bodyPr/>
          <a:lstStyle/>
          <a:p>
            <a:endParaRPr lang="fr-FR"/>
          </a:p>
        </p:txBody>
      </p:sp>
      <p:sp>
        <p:nvSpPr>
          <p:cNvPr id="7" name="TextBox 7"/>
          <p:cNvSpPr txBox="1"/>
          <p:nvPr/>
        </p:nvSpPr>
        <p:spPr>
          <a:xfrm>
            <a:off x="2130182" y="1537185"/>
            <a:ext cx="8082689" cy="992505"/>
          </a:xfrm>
          <a:prstGeom prst="rect">
            <a:avLst/>
          </a:prstGeom>
        </p:spPr>
        <p:txBody>
          <a:bodyPr lIns="0" tIns="0" rIns="0" bIns="0" rtlCol="0" anchor="t">
            <a:spAutoFit/>
          </a:bodyPr>
          <a:lstStyle/>
          <a:p>
            <a:pPr algn="l">
              <a:lnSpc>
                <a:spcPts val="7560"/>
              </a:lnSpc>
            </a:pPr>
            <a:r>
              <a:rPr lang="en-US" sz="7000">
                <a:solidFill>
                  <a:srgbClr val="FFFFFF"/>
                </a:solidFill>
                <a:latin typeface="Eastman Alt Pack Bold"/>
              </a:rPr>
              <a:t>Exigences</a:t>
            </a:r>
          </a:p>
        </p:txBody>
      </p:sp>
      <p:sp>
        <p:nvSpPr>
          <p:cNvPr id="8" name="TextBox 8"/>
          <p:cNvSpPr txBox="1"/>
          <p:nvPr/>
        </p:nvSpPr>
        <p:spPr>
          <a:xfrm>
            <a:off x="2130182" y="3166716"/>
            <a:ext cx="5811661" cy="1207770"/>
          </a:xfrm>
          <a:prstGeom prst="rect">
            <a:avLst/>
          </a:prstGeom>
        </p:spPr>
        <p:txBody>
          <a:bodyPr lIns="0" tIns="0" rIns="0" bIns="0" rtlCol="0" anchor="t">
            <a:spAutoFit/>
          </a:bodyPr>
          <a:lstStyle/>
          <a:p>
            <a:pPr algn="l">
              <a:lnSpc>
                <a:spcPts val="3239"/>
              </a:lnSpc>
            </a:pPr>
            <a:r>
              <a:rPr lang="en-US" sz="1999">
                <a:solidFill>
                  <a:srgbClr val="FFFFFF"/>
                </a:solidFill>
                <a:latin typeface="Quicksand Medium"/>
              </a:rPr>
              <a:t>Définition : Condition ou capacité dont un utilisateur a besoin pour résoudre un problème ou atteindre un objectif</a:t>
            </a:r>
          </a:p>
        </p:txBody>
      </p:sp>
      <p:sp>
        <p:nvSpPr>
          <p:cNvPr id="9" name="TextBox 9"/>
          <p:cNvSpPr txBox="1"/>
          <p:nvPr/>
        </p:nvSpPr>
        <p:spPr>
          <a:xfrm>
            <a:off x="2130182" y="5440830"/>
            <a:ext cx="5811661" cy="2846070"/>
          </a:xfrm>
          <a:prstGeom prst="rect">
            <a:avLst/>
          </a:prstGeom>
        </p:spPr>
        <p:txBody>
          <a:bodyPr lIns="0" tIns="0" rIns="0" bIns="0" rtlCol="0" anchor="t">
            <a:spAutoFit/>
          </a:bodyPr>
          <a:lstStyle/>
          <a:p>
            <a:pPr algn="l">
              <a:lnSpc>
                <a:spcPts val="3239"/>
              </a:lnSpc>
            </a:pPr>
            <a:r>
              <a:rPr lang="en-US" sz="1999">
                <a:solidFill>
                  <a:srgbClr val="FFFFFF"/>
                </a:solidFill>
                <a:latin typeface="Quicksand Medium"/>
              </a:rPr>
              <a:t>Les différents thèmes sont :</a:t>
            </a:r>
          </a:p>
          <a:p>
            <a:pPr marL="431799" lvl="1" indent="-215899" algn="l">
              <a:lnSpc>
                <a:spcPts val="3239"/>
              </a:lnSpc>
              <a:buFont typeface="Arial"/>
              <a:buChar char="•"/>
            </a:pPr>
            <a:r>
              <a:rPr lang="en-US" sz="1999">
                <a:solidFill>
                  <a:srgbClr val="FFFFFF"/>
                </a:solidFill>
                <a:latin typeface="Quicksand Medium"/>
              </a:rPr>
              <a:t>Sécurité</a:t>
            </a:r>
          </a:p>
          <a:p>
            <a:pPr marL="431799" lvl="1" indent="-215899" algn="l">
              <a:lnSpc>
                <a:spcPts val="3239"/>
              </a:lnSpc>
              <a:buFont typeface="Arial"/>
              <a:buChar char="•"/>
            </a:pPr>
            <a:r>
              <a:rPr lang="en-US" sz="1999">
                <a:solidFill>
                  <a:srgbClr val="FFFFFF"/>
                </a:solidFill>
                <a:latin typeface="Quicksand Medium"/>
              </a:rPr>
              <a:t>Application web</a:t>
            </a:r>
          </a:p>
          <a:p>
            <a:pPr marL="431799" lvl="1" indent="-215899" algn="l">
              <a:lnSpc>
                <a:spcPts val="3239"/>
              </a:lnSpc>
              <a:buFont typeface="Arial"/>
              <a:buChar char="•"/>
            </a:pPr>
            <a:r>
              <a:rPr lang="en-US" sz="1999">
                <a:solidFill>
                  <a:srgbClr val="FFFFFF"/>
                </a:solidFill>
                <a:latin typeface="Quicksand Medium"/>
              </a:rPr>
              <a:t>Base de données</a:t>
            </a:r>
          </a:p>
          <a:p>
            <a:pPr marL="431799" lvl="1" indent="-215899" algn="l">
              <a:lnSpc>
                <a:spcPts val="3239"/>
              </a:lnSpc>
              <a:buFont typeface="Arial"/>
              <a:buChar char="•"/>
            </a:pPr>
            <a:r>
              <a:rPr lang="en-US" sz="1999">
                <a:solidFill>
                  <a:srgbClr val="FFFFFF"/>
                </a:solidFill>
                <a:latin typeface="Quicksand Medium"/>
              </a:rPr>
              <a:t>Générateur de checklist</a:t>
            </a:r>
          </a:p>
          <a:p>
            <a:pPr marL="431799" lvl="1" indent="-215899" algn="l">
              <a:lnSpc>
                <a:spcPts val="3239"/>
              </a:lnSpc>
              <a:buFont typeface="Arial"/>
              <a:buChar char="•"/>
            </a:pPr>
            <a:r>
              <a:rPr lang="en-US" sz="1999">
                <a:solidFill>
                  <a:srgbClr val="FFFFFF"/>
                </a:solidFill>
                <a:latin typeface="Quicksand Medium"/>
              </a:rPr>
              <a:t>Généralités</a:t>
            </a:r>
          </a:p>
          <a:p>
            <a:pPr algn="l">
              <a:lnSpc>
                <a:spcPts val="3239"/>
              </a:lnSpc>
            </a:pPr>
            <a:endParaRPr lang="en-US" sz="1999">
              <a:solidFill>
                <a:srgbClr val="FFFFFF"/>
              </a:solidFill>
              <a:latin typeface="Quicksand Medium"/>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1250406" y="810648"/>
            <a:ext cx="15787187" cy="8665704"/>
          </a:xfrm>
          <a:custGeom>
            <a:avLst/>
            <a:gdLst/>
            <a:ahLst/>
            <a:cxnLst/>
            <a:rect l="l" t="t" r="r" b="b"/>
            <a:pathLst>
              <a:path w="15787187" h="8665704">
                <a:moveTo>
                  <a:pt x="0" y="0"/>
                </a:moveTo>
                <a:lnTo>
                  <a:pt x="15787188" y="0"/>
                </a:lnTo>
                <a:lnTo>
                  <a:pt x="15787188" y="8665704"/>
                </a:lnTo>
                <a:lnTo>
                  <a:pt x="0" y="8665704"/>
                </a:lnTo>
                <a:lnTo>
                  <a:pt x="0" y="0"/>
                </a:lnTo>
                <a:close/>
              </a:path>
            </a:pathLst>
          </a:custGeom>
          <a:blipFill>
            <a:blip r:embed="rId3"/>
            <a:stretch>
              <a:fillRect/>
            </a:stretch>
          </a:blipFill>
        </p:spPr>
        <p:txBody>
          <a:bodyPr/>
          <a:lstStyle/>
          <a:p>
            <a:endParaRPr lang="fr-F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grpSp>
        <p:nvGrpSpPr>
          <p:cNvPr id="3" name="Group 3"/>
          <p:cNvGrpSpPr/>
          <p:nvPr/>
        </p:nvGrpSpPr>
        <p:grpSpPr>
          <a:xfrm>
            <a:off x="1198275" y="1133054"/>
            <a:ext cx="15891450" cy="8020892"/>
            <a:chOff x="0" y="0"/>
            <a:chExt cx="4185403" cy="2112498"/>
          </a:xfrm>
        </p:grpSpPr>
        <p:sp>
          <p:nvSpPr>
            <p:cNvPr id="4" name="Freeform 4"/>
            <p:cNvSpPr/>
            <p:nvPr/>
          </p:nvSpPr>
          <p:spPr>
            <a:xfrm>
              <a:off x="0" y="0"/>
              <a:ext cx="4185403" cy="2112498"/>
            </a:xfrm>
            <a:custGeom>
              <a:avLst/>
              <a:gdLst/>
              <a:ahLst/>
              <a:cxnLst/>
              <a:rect l="l" t="t" r="r" b="b"/>
              <a:pathLst>
                <a:path w="4185403" h="2112498">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txBody>
            <a:bodyPr/>
            <a:lstStyle/>
            <a:p>
              <a:endParaRPr lang="fr-FR"/>
            </a:p>
          </p:txBody>
        </p:sp>
        <p:sp>
          <p:nvSpPr>
            <p:cNvPr id="5" name="TextBox 5"/>
            <p:cNvSpPr txBox="1"/>
            <p:nvPr/>
          </p:nvSpPr>
          <p:spPr>
            <a:xfrm>
              <a:off x="0" y="-38100"/>
              <a:ext cx="4185403" cy="215059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22225" y="2792646"/>
            <a:ext cx="9071743" cy="884915"/>
          </a:xfrm>
          <a:prstGeom prst="rect">
            <a:avLst/>
          </a:prstGeom>
        </p:spPr>
        <p:txBody>
          <a:bodyPr lIns="0" tIns="0" rIns="0" bIns="0" rtlCol="0" anchor="t">
            <a:spAutoFit/>
          </a:bodyPr>
          <a:lstStyle/>
          <a:p>
            <a:pPr algn="l">
              <a:lnSpc>
                <a:spcPts val="6696"/>
              </a:lnSpc>
            </a:pPr>
            <a:r>
              <a:rPr lang="en-US" sz="6200">
                <a:solidFill>
                  <a:srgbClr val="FFFFFF"/>
                </a:solidFill>
                <a:latin typeface="Eastman Alt Pack Bold"/>
              </a:rPr>
              <a:t>Son fonctionnement :</a:t>
            </a:r>
          </a:p>
        </p:txBody>
      </p:sp>
      <p:sp>
        <p:nvSpPr>
          <p:cNvPr id="7" name="TextBox 7"/>
          <p:cNvSpPr txBox="1"/>
          <p:nvPr/>
        </p:nvSpPr>
        <p:spPr>
          <a:xfrm>
            <a:off x="2649240" y="4529163"/>
            <a:ext cx="12989520" cy="3049024"/>
          </a:xfrm>
          <a:prstGeom prst="rect">
            <a:avLst/>
          </a:prstGeom>
        </p:spPr>
        <p:txBody>
          <a:bodyPr lIns="0" tIns="0" rIns="0" bIns="0" rtlCol="0" anchor="t">
            <a:spAutoFit/>
          </a:bodyPr>
          <a:lstStyle/>
          <a:p>
            <a:pPr marL="829190" lvl="1" indent="-414595" algn="l">
              <a:lnSpc>
                <a:spcPts val="6221"/>
              </a:lnSpc>
              <a:buFont typeface="Arial"/>
              <a:buChar char="•"/>
            </a:pPr>
            <a:r>
              <a:rPr lang="en-US" sz="3840">
                <a:solidFill>
                  <a:srgbClr val="FFFFFF"/>
                </a:solidFill>
                <a:latin typeface="Quicksand Medium"/>
              </a:rPr>
              <a:t>Site en PHP</a:t>
            </a:r>
          </a:p>
          <a:p>
            <a:pPr marL="829190" lvl="1" indent="-414595" algn="l">
              <a:lnSpc>
                <a:spcPts val="6221"/>
              </a:lnSpc>
              <a:buFont typeface="Arial"/>
              <a:buChar char="•"/>
            </a:pPr>
            <a:r>
              <a:rPr lang="en-US" sz="3840">
                <a:solidFill>
                  <a:srgbClr val="FFFFFF"/>
                </a:solidFill>
                <a:latin typeface="Quicksand Medium"/>
              </a:rPr>
              <a:t>Du CSS pour l’agencement et le design</a:t>
            </a:r>
          </a:p>
          <a:p>
            <a:pPr marL="829190" lvl="1" indent="-414595" algn="l">
              <a:lnSpc>
                <a:spcPts val="6221"/>
              </a:lnSpc>
              <a:buFont typeface="Arial"/>
              <a:buChar char="•"/>
            </a:pPr>
            <a:r>
              <a:rPr lang="en-US" sz="3840">
                <a:solidFill>
                  <a:srgbClr val="FFFFFF"/>
                </a:solidFill>
                <a:latin typeface="Quicksand Medium"/>
              </a:rPr>
              <a:t>Base de donnée en SQL avec Maria DB</a:t>
            </a:r>
          </a:p>
          <a:p>
            <a:pPr marL="829190" lvl="1" indent="-414595" algn="l">
              <a:lnSpc>
                <a:spcPts val="6221"/>
              </a:lnSpc>
              <a:buFont typeface="Arial"/>
              <a:buChar char="•"/>
            </a:pPr>
            <a:r>
              <a:rPr lang="en-US" sz="3840">
                <a:solidFill>
                  <a:srgbClr val="FFFFFF"/>
                </a:solidFill>
                <a:latin typeface="Quicksand Medium"/>
              </a:rPr>
              <a:t>Programme python pour générer les PDF/CVS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1281892" y="174284"/>
            <a:ext cx="3397660" cy="9938431"/>
          </a:xfrm>
          <a:custGeom>
            <a:avLst/>
            <a:gdLst/>
            <a:ahLst/>
            <a:cxnLst/>
            <a:rect l="l" t="t" r="r" b="b"/>
            <a:pathLst>
              <a:path w="3397660" h="9938431">
                <a:moveTo>
                  <a:pt x="0" y="0"/>
                </a:moveTo>
                <a:lnTo>
                  <a:pt x="3397660" y="0"/>
                </a:lnTo>
                <a:lnTo>
                  <a:pt x="3397660" y="9938432"/>
                </a:lnTo>
                <a:lnTo>
                  <a:pt x="0" y="9938432"/>
                </a:lnTo>
                <a:lnTo>
                  <a:pt x="0" y="0"/>
                </a:lnTo>
                <a:close/>
              </a:path>
            </a:pathLst>
          </a:custGeom>
          <a:blipFill>
            <a:blip r:embed="rId3"/>
            <a:stretch>
              <a:fillRect/>
            </a:stretch>
          </a:blipFill>
        </p:spPr>
        <p:txBody>
          <a:bodyPr/>
          <a:lstStyle/>
          <a:p>
            <a:endParaRPr lang="fr-FR"/>
          </a:p>
        </p:txBody>
      </p:sp>
      <p:sp>
        <p:nvSpPr>
          <p:cNvPr id="4" name="Freeform 4"/>
          <p:cNvSpPr/>
          <p:nvPr/>
        </p:nvSpPr>
        <p:spPr>
          <a:xfrm>
            <a:off x="6090687" y="3380378"/>
            <a:ext cx="11168613" cy="5689966"/>
          </a:xfrm>
          <a:custGeom>
            <a:avLst/>
            <a:gdLst/>
            <a:ahLst/>
            <a:cxnLst/>
            <a:rect l="l" t="t" r="r" b="b"/>
            <a:pathLst>
              <a:path w="11168613" h="5689966">
                <a:moveTo>
                  <a:pt x="0" y="0"/>
                </a:moveTo>
                <a:lnTo>
                  <a:pt x="11168613" y="0"/>
                </a:lnTo>
                <a:lnTo>
                  <a:pt x="11168613" y="5689966"/>
                </a:lnTo>
                <a:lnTo>
                  <a:pt x="0" y="5689966"/>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8492490" y="1236938"/>
            <a:ext cx="6595110" cy="1566507"/>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Des pages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fr-FR"/>
          </a:p>
        </p:txBody>
      </p:sp>
      <p:sp>
        <p:nvSpPr>
          <p:cNvPr id="3" name="Freeform 3"/>
          <p:cNvSpPr/>
          <p:nvPr/>
        </p:nvSpPr>
        <p:spPr>
          <a:xfrm>
            <a:off x="1281892" y="174284"/>
            <a:ext cx="3397660" cy="9938431"/>
          </a:xfrm>
          <a:custGeom>
            <a:avLst/>
            <a:gdLst/>
            <a:ahLst/>
            <a:cxnLst/>
            <a:rect l="l" t="t" r="r" b="b"/>
            <a:pathLst>
              <a:path w="3397660" h="9938431">
                <a:moveTo>
                  <a:pt x="0" y="0"/>
                </a:moveTo>
                <a:lnTo>
                  <a:pt x="3397660" y="0"/>
                </a:lnTo>
                <a:lnTo>
                  <a:pt x="3397660" y="9938432"/>
                </a:lnTo>
                <a:lnTo>
                  <a:pt x="0" y="9938432"/>
                </a:lnTo>
                <a:lnTo>
                  <a:pt x="0" y="0"/>
                </a:lnTo>
                <a:close/>
              </a:path>
            </a:pathLst>
          </a:custGeom>
          <a:blipFill>
            <a:blip r:embed="rId3"/>
            <a:stretch>
              <a:fillRect/>
            </a:stretch>
          </a:blipFill>
        </p:spPr>
        <p:txBody>
          <a:bodyPr/>
          <a:lstStyle/>
          <a:p>
            <a:endParaRPr lang="fr-FR"/>
          </a:p>
        </p:txBody>
      </p:sp>
      <p:sp>
        <p:nvSpPr>
          <p:cNvPr id="4" name="Freeform 4"/>
          <p:cNvSpPr/>
          <p:nvPr/>
        </p:nvSpPr>
        <p:spPr>
          <a:xfrm>
            <a:off x="6934945" y="2937784"/>
            <a:ext cx="9480096" cy="6906398"/>
          </a:xfrm>
          <a:custGeom>
            <a:avLst/>
            <a:gdLst/>
            <a:ahLst/>
            <a:cxnLst/>
            <a:rect l="l" t="t" r="r" b="b"/>
            <a:pathLst>
              <a:path w="9480096" h="6906398">
                <a:moveTo>
                  <a:pt x="0" y="0"/>
                </a:moveTo>
                <a:lnTo>
                  <a:pt x="9480096" y="0"/>
                </a:lnTo>
                <a:lnTo>
                  <a:pt x="9480096" y="6906398"/>
                </a:lnTo>
                <a:lnTo>
                  <a:pt x="0" y="6906398"/>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7574313" y="1236938"/>
            <a:ext cx="8201360" cy="1566507"/>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Des fonctions: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557</Words>
  <Application>Microsoft Office PowerPoint</Application>
  <PresentationFormat>Custom</PresentationFormat>
  <Paragraphs>99</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Quicksand</vt:lpstr>
      <vt:lpstr>Open Sans</vt:lpstr>
      <vt:lpstr>Eastman Alt Pack Bold</vt:lpstr>
      <vt:lpstr>Calibri</vt:lpstr>
      <vt:lpstr>Arial</vt:lpstr>
      <vt:lpstr>Canva Sans Bold</vt:lpstr>
      <vt:lpstr>Quicksand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SAE Thales S2</dc:title>
  <cp:lastModifiedBy>Thomas Capham</cp:lastModifiedBy>
  <cp:revision>2</cp:revision>
  <dcterms:created xsi:type="dcterms:W3CDTF">2006-08-16T00:00:00Z</dcterms:created>
  <dcterms:modified xsi:type="dcterms:W3CDTF">2024-06-18T15:54:00Z</dcterms:modified>
  <dc:identifier>DAGIaM8I1D4</dc:identifier>
</cp:coreProperties>
</file>